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docProps/core.xml" ContentType="application/vnd.openxmlformats-package.core-properties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1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4" r:id="rId6"/>
    <p:sldId id="265" r:id="rId7"/>
    <p:sldId id="266" r:id="rId8"/>
    <p:sldId id="268" r:id="rId9"/>
    <p:sldId id="269" r:id="rId10"/>
    <p:sldId id="259" r:id="rId11"/>
    <p:sldId id="270" r:id="rId12"/>
    <p:sldId id="286" r:id="rId13"/>
    <p:sldId id="271" r:id="rId14"/>
    <p:sldId id="283" r:id="rId15"/>
    <p:sldId id="280" r:id="rId16"/>
    <p:sldId id="276" r:id="rId17"/>
    <p:sldId id="277" r:id="rId18"/>
    <p:sldId id="278" r:id="rId19"/>
    <p:sldId id="288" r:id="rId20"/>
    <p:sldId id="281" r:id="rId21"/>
    <p:sldId id="273" r:id="rId22"/>
    <p:sldId id="290" r:id="rId23"/>
    <p:sldId id="292" r:id="rId24"/>
    <p:sldId id="263" r:id="rId25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8706"/>
    <a:srgbClr val="006600"/>
    <a:srgbClr val="538022"/>
    <a:srgbClr val="FFB3B3"/>
    <a:srgbClr val="5C8E26"/>
    <a:srgbClr val="BEC1D4"/>
    <a:srgbClr val="9A9EBC"/>
    <a:srgbClr val="DDDEDD"/>
  </p:clrMru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9617" autoAdjust="0"/>
    <p:restoredTop sz="75801" autoAdjust="0"/>
  </p:normalViewPr>
  <p:slideViewPr>
    <p:cSldViewPr snapToGrid="0" snapToObjects="1">
      <p:cViewPr>
        <p:scale>
          <a:sx n="66" d="100"/>
          <a:sy n="66" d="100"/>
        </p:scale>
        <p:origin x="-3352" y="-1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ons\Velocity%202012\etude%20laredoute%202%20semai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ons\Velocity%202012\etude%20laredoute%202%20semai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ons\Velocity%202012\etude%20laredoute%202%20semai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ons\Velocity%202012\etude%20laredoute%202%20semain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ons\Velocity%202012\etude%20laredoute%202%20semai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+24.6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+10.6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+22.7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+6.7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fr-FR" sz="18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graphes!$A$26:$A$29</c:f>
              <c:strCache>
                <c:ptCount val="4"/>
                <c:pt idx="0">
                  <c:v>Mobile</c:v>
                </c:pt>
                <c:pt idx="1">
                  <c:v>PC</c:v>
                </c:pt>
                <c:pt idx="2">
                  <c:v>Probe</c:v>
                </c:pt>
                <c:pt idx="3">
                  <c:v>Tablet</c:v>
                </c:pt>
              </c:strCache>
            </c:strRef>
          </c:cat>
          <c:val>
            <c:numRef>
              <c:f>graphes!$B$26:$B$29</c:f>
              <c:numCache>
                <c:formatCode>0.0%</c:formatCode>
                <c:ptCount val="4"/>
                <c:pt idx="0">
                  <c:v>0.245546195276896</c:v>
                </c:pt>
                <c:pt idx="1">
                  <c:v>0.10634328358209</c:v>
                </c:pt>
                <c:pt idx="2">
                  <c:v>0.22682231573232</c:v>
                </c:pt>
                <c:pt idx="3">
                  <c:v>0.0674342105263159</c:v>
                </c:pt>
              </c:numCache>
            </c:numRef>
          </c:val>
        </c:ser>
        <c:axId val="322773208"/>
        <c:axId val="261073928"/>
      </c:barChart>
      <c:catAx>
        <c:axId val="322773208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FR" sz="1600" b="1"/>
            </a:pPr>
            <a:endParaRPr lang="en-US"/>
          </a:p>
        </c:txPr>
        <c:crossAx val="261073928"/>
        <c:crosses val="autoZero"/>
        <c:auto val="1"/>
        <c:lblAlgn val="ctr"/>
        <c:lblOffset val="100"/>
      </c:catAx>
      <c:valAx>
        <c:axId val="261073928"/>
        <c:scaling>
          <c:orientation val="minMax"/>
          <c:max val="0.3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fr-FR" sz="1400" b="1"/>
            </a:pPr>
            <a:endParaRPr lang="en-US"/>
          </a:p>
        </c:txPr>
        <c:crossAx val="3227732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tx>
            <c:strRef>
              <c:f>graphes!$A$21</c:f>
              <c:strCache>
                <c:ptCount val="1"/>
                <c:pt idx="0">
                  <c:v>Fixed Network</c:v>
                </c:pt>
              </c:strCache>
            </c:strRef>
          </c:tx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lang="fr-FR" sz="14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graphes!$B$18:$D$18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</c:v>
                </c:pt>
              </c:strCache>
            </c:strRef>
          </c:cat>
          <c:val>
            <c:numRef>
              <c:f>graphes!$B$21:$D$21</c:f>
              <c:numCache>
                <c:formatCode>0.0%</c:formatCode>
                <c:ptCount val="3"/>
                <c:pt idx="0">
                  <c:v>0.201164851861231</c:v>
                </c:pt>
                <c:pt idx="1">
                  <c:v>0.06875</c:v>
                </c:pt>
                <c:pt idx="2">
                  <c:v>0.103715670436188</c:v>
                </c:pt>
              </c:numCache>
            </c:numRef>
          </c:val>
        </c:ser>
        <c:ser>
          <c:idx val="1"/>
          <c:order val="1"/>
          <c:tx>
            <c:strRef>
              <c:f>graphes!$A$22</c:f>
              <c:strCache>
                <c:ptCount val="1"/>
                <c:pt idx="0">
                  <c:v>Mobile Network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lang="fr-FR" sz="14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graphes!$B$18:$D$18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PC</c:v>
                </c:pt>
              </c:strCache>
            </c:strRef>
          </c:cat>
          <c:val>
            <c:numRef>
              <c:f>graphes!$B$22:$D$22</c:f>
              <c:numCache>
                <c:formatCode>0.0%</c:formatCode>
                <c:ptCount val="3"/>
                <c:pt idx="0">
                  <c:v>0.297444764649376</c:v>
                </c:pt>
                <c:pt idx="1">
                  <c:v>0.175849531534051</c:v>
                </c:pt>
                <c:pt idx="2">
                  <c:v>0.149947201689546</c:v>
                </c:pt>
              </c:numCache>
            </c:numRef>
          </c:val>
        </c:ser>
        <c:axId val="322935592"/>
        <c:axId val="322620968"/>
      </c:barChart>
      <c:catAx>
        <c:axId val="322935592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FR" sz="1600" b="1"/>
            </a:pPr>
            <a:endParaRPr lang="en-US"/>
          </a:p>
        </c:txPr>
        <c:crossAx val="322620968"/>
        <c:crosses val="autoZero"/>
        <c:auto val="1"/>
        <c:lblAlgn val="ctr"/>
        <c:lblOffset val="100"/>
      </c:catAx>
      <c:valAx>
        <c:axId val="322620968"/>
        <c:scaling>
          <c:orientation val="minMax"/>
          <c:max val="0.3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fr-FR" sz="1600" b="1"/>
            </a:pPr>
            <a:endParaRPr lang="en-US"/>
          </a:p>
        </c:txPr>
        <c:crossAx val="322935592"/>
        <c:crosses val="autoZero"/>
        <c:crossBetween val="between"/>
      </c:valAx>
      <c:spPr>
        <a:noFill/>
      </c:spPr>
    </c:plotArea>
    <c:legend>
      <c:legendPos val="r"/>
      <c:txPr>
        <a:bodyPr/>
        <a:lstStyle/>
        <a:p>
          <a:pPr>
            <a:defRPr lang="fr-FR" sz="24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graphes!$F$2</c:f>
              <c:strCache>
                <c:ptCount val="1"/>
                <c:pt idx="0">
                  <c:v>All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12.1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18.0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15.2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7.9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4.2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006600"/>
                        </a:solidFill>
                      </a:rPr>
                      <a:t>+</a:t>
                    </a:r>
                    <a:r>
                      <a:rPr lang="en-US" smtClean="0"/>
                      <a:t>2.9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fr-FR" sz="18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graphes!$A$3:$A$8</c:f>
              <c:strCache>
                <c:ptCount val="6"/>
                <c:pt idx="0">
                  <c:v>Very Old</c:v>
                </c:pt>
                <c:pt idx="1">
                  <c:v>Old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  <c:pt idx="5">
                  <c:v>Premium Devices!</c:v>
                </c:pt>
              </c:strCache>
            </c:strRef>
          </c:cat>
          <c:val>
            <c:numRef>
              <c:f>graphes!$F$3:$F$8</c:f>
              <c:numCache>
                <c:formatCode>0.0%</c:formatCode>
                <c:ptCount val="6"/>
                <c:pt idx="0">
                  <c:v>0.121322611258179</c:v>
                </c:pt>
                <c:pt idx="1">
                  <c:v>0.179834618859009</c:v>
                </c:pt>
                <c:pt idx="2">
                  <c:v>0.151863323009292</c:v>
                </c:pt>
                <c:pt idx="3">
                  <c:v>0.0794127846491737</c:v>
                </c:pt>
                <c:pt idx="4">
                  <c:v>0.0420179494152843</c:v>
                </c:pt>
                <c:pt idx="5">
                  <c:v>0.0293584632113084</c:v>
                </c:pt>
              </c:numCache>
            </c:numRef>
          </c:val>
        </c:ser>
        <c:gapWidth val="55"/>
        <c:overlap val="-8"/>
        <c:axId val="322172376"/>
        <c:axId val="322374216"/>
      </c:barChart>
      <c:catAx>
        <c:axId val="322172376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FR" sz="1600" b="1"/>
            </a:pPr>
            <a:endParaRPr lang="en-US"/>
          </a:p>
        </c:txPr>
        <c:crossAx val="322374216"/>
        <c:crosses val="autoZero"/>
        <c:auto val="1"/>
        <c:lblAlgn val="ctr"/>
        <c:lblOffset val="100"/>
      </c:catAx>
      <c:valAx>
        <c:axId val="322374216"/>
        <c:scaling>
          <c:orientation val="minMax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fr-FR" sz="1400" b="1"/>
            </a:pPr>
            <a:endParaRPr lang="en-US"/>
          </a:p>
        </c:txPr>
        <c:crossAx val="32217237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450381787141"/>
          <c:y val="0.0356505631227824"/>
          <c:w val="0.803795033310689"/>
          <c:h val="0.871473605906214"/>
        </c:manualLayout>
      </c:layout>
      <c:barChart>
        <c:barDir val="bar"/>
        <c:grouping val="clustered"/>
        <c:ser>
          <c:idx val="0"/>
          <c:order val="0"/>
          <c:tx>
            <c:strRef>
              <c:f>graphes!$B$2</c:f>
              <c:strCache>
                <c:ptCount val="1"/>
                <c:pt idx="0">
                  <c:v>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+16.0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fr-FR" sz="18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graphes!$A$9</c:f>
              <c:strCache>
                <c:ptCount val="1"/>
                <c:pt idx="0">
                  <c:v>ALL Fixed Devices</c:v>
                </c:pt>
              </c:strCache>
            </c:strRef>
          </c:cat>
          <c:val>
            <c:numRef>
              <c:f>graphes!$B$9</c:f>
              <c:numCache>
                <c:formatCode>0.0%</c:formatCode>
                <c:ptCount val="1"/>
                <c:pt idx="0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graphes!$C$2</c:f>
              <c:strCache>
                <c:ptCount val="1"/>
                <c:pt idx="0">
                  <c:v>Firefox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+10.6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fr-FR" sz="18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graphes!$A$9</c:f>
              <c:strCache>
                <c:ptCount val="1"/>
                <c:pt idx="0">
                  <c:v>ALL Fixed Devices</c:v>
                </c:pt>
              </c:strCache>
            </c:strRef>
          </c:cat>
          <c:val>
            <c:numRef>
              <c:f>graphes!$C$9</c:f>
              <c:numCache>
                <c:formatCode>0.0%</c:formatCode>
                <c:ptCount val="1"/>
                <c:pt idx="0">
                  <c:v>0.106</c:v>
                </c:pt>
              </c:numCache>
            </c:numRef>
          </c:val>
        </c:ser>
        <c:ser>
          <c:idx val="2"/>
          <c:order val="2"/>
          <c:tx>
            <c:strRef>
              <c:f>graphes!$D$2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+6.4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fr-FR" sz="1800" b="1">
                    <a:solidFill>
                      <a:srgbClr val="0066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graphes!$A$9</c:f>
              <c:strCache>
                <c:ptCount val="1"/>
                <c:pt idx="0">
                  <c:v>ALL Fixed Devices</c:v>
                </c:pt>
              </c:strCache>
            </c:strRef>
          </c:cat>
          <c:val>
            <c:numRef>
              <c:f>graphes!$D$9</c:f>
              <c:numCache>
                <c:formatCode>0.0%</c:formatCode>
                <c:ptCount val="1"/>
                <c:pt idx="0">
                  <c:v>0.064</c:v>
                </c:pt>
              </c:numCache>
            </c:numRef>
          </c:val>
        </c:ser>
        <c:ser>
          <c:idx val="3"/>
          <c:order val="3"/>
          <c:tx>
            <c:strRef>
              <c:f>graphes!$E$2</c:f>
              <c:strCache>
                <c:ptCount val="1"/>
                <c:pt idx="0">
                  <c:v>Safari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lang="fr-FR" sz="1800" b="1">
                        <a:solidFill>
                          <a:srgbClr val="006600"/>
                        </a:solidFill>
                      </a:defRPr>
                    </a:pPr>
                    <a:r>
                      <a:rPr lang="en-US"/>
                      <a:t>-</a:t>
                    </a:r>
                    <a:r>
                      <a:rPr lang="en-US" smtClean="0"/>
                      <a:t>0.9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fr-FR" sz="1400" b="1"/>
                </a:pPr>
                <a:endParaRPr lang="en-US"/>
              </a:p>
            </c:txPr>
            <c:showVal val="1"/>
          </c:dLbls>
          <c:cat>
            <c:strRef>
              <c:f>graphes!$A$9</c:f>
              <c:strCache>
                <c:ptCount val="1"/>
                <c:pt idx="0">
                  <c:v>ALL Fixed Devices</c:v>
                </c:pt>
              </c:strCache>
            </c:strRef>
          </c:cat>
          <c:val>
            <c:numRef>
              <c:f>graphes!$E$9</c:f>
              <c:numCache>
                <c:formatCode>0.0%</c:formatCode>
                <c:ptCount val="1"/>
                <c:pt idx="0">
                  <c:v>-0.009</c:v>
                </c:pt>
              </c:numCache>
            </c:numRef>
          </c:val>
        </c:ser>
        <c:axId val="322160584"/>
        <c:axId val="260203000"/>
      </c:barChart>
      <c:catAx>
        <c:axId val="322160584"/>
        <c:scaling>
          <c:orientation val="minMax"/>
        </c:scaling>
        <c:delete val="1"/>
        <c:axPos val="l"/>
        <c:numFmt formatCode="General" sourceLinked="1"/>
        <c:tickLblPos val="none"/>
        <c:crossAx val="260203000"/>
        <c:crosses val="autoZero"/>
        <c:auto val="1"/>
        <c:lblAlgn val="ctr"/>
        <c:lblOffset val="100"/>
      </c:catAx>
      <c:valAx>
        <c:axId val="260203000"/>
        <c:scaling>
          <c:orientation val="minMax"/>
          <c:min val="-0.05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fr-FR" sz="1400" b="1"/>
            </a:pPr>
            <a:endParaRPr lang="en-US"/>
          </a:p>
        </c:txPr>
        <c:crossAx val="322160584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292137684073"/>
          <c:y val="0.0313167329989594"/>
          <c:w val="0.667487310111079"/>
          <c:h val="0.870301201065083"/>
        </c:manualLayout>
      </c:layout>
      <c:barChart>
        <c:barDir val="bar"/>
        <c:grouping val="clustered"/>
        <c:ser>
          <c:idx val="0"/>
          <c:order val="0"/>
          <c:tx>
            <c:strRef>
              <c:f>graphes!$B$2</c:f>
              <c:strCache>
                <c:ptCount val="1"/>
                <c:pt idx="0">
                  <c:v>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graphes!$A$3:$A$8</c:f>
              <c:strCache>
                <c:ptCount val="6"/>
                <c:pt idx="0">
                  <c:v>Very Old</c:v>
                </c:pt>
                <c:pt idx="1">
                  <c:v>Old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  <c:pt idx="5">
                  <c:v>Premium Devices!</c:v>
                </c:pt>
              </c:strCache>
            </c:strRef>
          </c:cat>
          <c:val>
            <c:numRef>
              <c:f>graphes!$B$3:$B$8</c:f>
              <c:numCache>
                <c:formatCode>0.0%</c:formatCode>
                <c:ptCount val="6"/>
                <c:pt idx="0">
                  <c:v>0.113099921321794</c:v>
                </c:pt>
                <c:pt idx="1">
                  <c:v>0.181496675625973</c:v>
                </c:pt>
                <c:pt idx="2">
                  <c:v>0.167986977753663</c:v>
                </c:pt>
                <c:pt idx="3">
                  <c:v>0.134016704631739</c:v>
                </c:pt>
                <c:pt idx="4">
                  <c:v>0.092672735412625</c:v>
                </c:pt>
              </c:numCache>
            </c:numRef>
          </c:val>
        </c:ser>
        <c:ser>
          <c:idx val="1"/>
          <c:order val="1"/>
          <c:tx>
            <c:strRef>
              <c:f>graphes!$C$2</c:f>
              <c:strCache>
                <c:ptCount val="1"/>
                <c:pt idx="0">
                  <c:v>Firefox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graphes!$A$3:$A$8</c:f>
              <c:strCache>
                <c:ptCount val="6"/>
                <c:pt idx="0">
                  <c:v>Very Old</c:v>
                </c:pt>
                <c:pt idx="1">
                  <c:v>Old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  <c:pt idx="5">
                  <c:v>Premium Devices!</c:v>
                </c:pt>
              </c:strCache>
            </c:strRef>
          </c:cat>
          <c:val>
            <c:numRef>
              <c:f>graphes!$C$3:$C$8</c:f>
              <c:numCache>
                <c:formatCode>0.0%</c:formatCode>
                <c:ptCount val="6"/>
                <c:pt idx="0">
                  <c:v>0.0289826004111718</c:v>
                </c:pt>
                <c:pt idx="1">
                  <c:v>0.131884851804516</c:v>
                </c:pt>
                <c:pt idx="2">
                  <c:v>0.139397120575885</c:v>
                </c:pt>
                <c:pt idx="3">
                  <c:v>0.114318181818182</c:v>
                </c:pt>
                <c:pt idx="4">
                  <c:v>0.0809311138178373</c:v>
                </c:pt>
                <c:pt idx="5">
                  <c:v>0.0981916511745817</c:v>
                </c:pt>
              </c:numCache>
            </c:numRef>
          </c:val>
        </c:ser>
        <c:ser>
          <c:idx val="2"/>
          <c:order val="2"/>
          <c:tx>
            <c:strRef>
              <c:f>graphes!$D$2</c:f>
              <c:strCache>
                <c:ptCount val="1"/>
                <c:pt idx="0">
                  <c:v>Chrome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graphes!$A$3:$A$8</c:f>
              <c:strCache>
                <c:ptCount val="6"/>
                <c:pt idx="0">
                  <c:v>Very Old</c:v>
                </c:pt>
                <c:pt idx="1">
                  <c:v>Old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  <c:pt idx="5">
                  <c:v>Premium Devices!</c:v>
                </c:pt>
              </c:strCache>
            </c:strRef>
          </c:cat>
          <c:val>
            <c:numRef>
              <c:f>graphes!$D$3:$D$8</c:f>
              <c:numCache>
                <c:formatCode>0.0%</c:formatCode>
                <c:ptCount val="6"/>
                <c:pt idx="0">
                  <c:v>-0.0187647624879712</c:v>
                </c:pt>
                <c:pt idx="1">
                  <c:v>0.080409744705695</c:v>
                </c:pt>
                <c:pt idx="2">
                  <c:v>0.09434719768749</c:v>
                </c:pt>
                <c:pt idx="3">
                  <c:v>0.0571697324414717</c:v>
                </c:pt>
                <c:pt idx="4">
                  <c:v>0.0102649797087611</c:v>
                </c:pt>
              </c:numCache>
            </c:numRef>
          </c:val>
        </c:ser>
        <c:ser>
          <c:idx val="3"/>
          <c:order val="3"/>
          <c:tx>
            <c:strRef>
              <c:f>graphes!$E$2</c:f>
              <c:strCache>
                <c:ptCount val="1"/>
                <c:pt idx="0">
                  <c:v>Safari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graphes!$A$3:$A$8</c:f>
              <c:strCache>
                <c:ptCount val="6"/>
                <c:pt idx="0">
                  <c:v>Very Old</c:v>
                </c:pt>
                <c:pt idx="1">
                  <c:v>Old</c:v>
                </c:pt>
                <c:pt idx="2">
                  <c:v>Average</c:v>
                </c:pt>
                <c:pt idx="3">
                  <c:v>Good</c:v>
                </c:pt>
                <c:pt idx="4">
                  <c:v>Very Good</c:v>
                </c:pt>
                <c:pt idx="5">
                  <c:v>Premium Devices!</c:v>
                </c:pt>
              </c:strCache>
            </c:strRef>
          </c:cat>
          <c:val>
            <c:numRef>
              <c:f>graphes!$E$3:$E$8</c:f>
              <c:numCache>
                <c:formatCode>0.0%</c:formatCode>
                <c:ptCount val="6"/>
                <c:pt idx="0">
                  <c:v>0.132357723577236</c:v>
                </c:pt>
                <c:pt idx="1">
                  <c:v>0.137678437265214</c:v>
                </c:pt>
                <c:pt idx="2">
                  <c:v>0.112606473594549</c:v>
                </c:pt>
                <c:pt idx="3">
                  <c:v>-0.00828430784007694</c:v>
                </c:pt>
                <c:pt idx="4">
                  <c:v>-0.0782776349614396</c:v>
                </c:pt>
              </c:numCache>
            </c:numRef>
          </c:val>
        </c:ser>
        <c:axId val="260317240"/>
        <c:axId val="260783784"/>
      </c:barChart>
      <c:catAx>
        <c:axId val="260317240"/>
        <c:scaling>
          <c:orientation val="minMax"/>
        </c:scaling>
        <c:axPos val="l"/>
        <c:tickLblPos val="nextTo"/>
        <c:txPr>
          <a:bodyPr/>
          <a:lstStyle/>
          <a:p>
            <a:pPr>
              <a:defRPr lang="fr-FR" sz="1800" b="1"/>
            </a:pPr>
            <a:endParaRPr lang="en-US"/>
          </a:p>
        </c:txPr>
        <c:crossAx val="260783784"/>
        <c:crosses val="autoZero"/>
        <c:auto val="1"/>
        <c:lblAlgn val="ctr"/>
        <c:lblOffset val="100"/>
      </c:catAx>
      <c:valAx>
        <c:axId val="260783784"/>
        <c:scaling>
          <c:orientation val="minMax"/>
        </c:scaling>
        <c:axPos val="b"/>
        <c:majorGridlines/>
        <c:numFmt formatCode="0.0%" sourceLinked="1"/>
        <c:tickLblPos val="nextTo"/>
        <c:txPr>
          <a:bodyPr/>
          <a:lstStyle/>
          <a:p>
            <a:pPr>
              <a:defRPr lang="fr-FR" sz="1400" b="1"/>
            </a:pPr>
            <a:endParaRPr lang="en-US"/>
          </a:p>
        </c:txPr>
        <c:crossAx val="260317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334515388688405"/>
          <c:w val="0.148333844009018"/>
          <c:h val="0.28541761098834"/>
        </c:manualLayout>
      </c:layout>
      <c:txPr>
        <a:bodyPr/>
        <a:lstStyle/>
        <a:p>
          <a:pPr>
            <a:defRPr lang="fr-FR" sz="14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175CF-8F1D-4C89-AA07-826BB68E7A29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565F-E90A-4D7C-A032-07DFE1E153D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D837-C95C-684A-92E6-9805C446456F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3D8A-05EE-E747-8975-83924984F6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7873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Slide</a:t>
            </a:r>
            <a:r>
              <a:rPr lang="fr-FR" baseline="0" dirty="0" smtClean="0"/>
              <a:t> de 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65525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</a:t>
            </a:r>
            <a:r>
              <a:rPr lang="en-US" baseline="0" noProof="0" dirty="0" smtClean="0"/>
              <a:t> next step I took was to check what happens for real users: did they also experience a 23% quicker response time?</a:t>
            </a:r>
            <a:endParaRPr lang="en-US" noProof="0" dirty="0" smtClean="0"/>
          </a:p>
          <a:p>
            <a:r>
              <a:rPr lang="en-US" noProof="0" dirty="0" smtClean="0"/>
              <a:t>To</a:t>
            </a:r>
            <a:r>
              <a:rPr lang="en-US" baseline="0" noProof="0" dirty="0" smtClean="0"/>
              <a:t> compare, I had to align real users with the synthetic tests: same page, same country, same ISP (I excluded any major location impact).</a:t>
            </a:r>
          </a:p>
          <a:p>
            <a:r>
              <a:rPr lang="en-US" baseline="0" noProof="0" dirty="0" smtClean="0"/>
              <a:t>Same period, of course, and just as importantly, the same metric (</a:t>
            </a:r>
            <a:r>
              <a:rPr lang="en-US" baseline="0" noProof="0" dirty="0" err="1" smtClean="0"/>
              <a:t>onload</a:t>
            </a:r>
            <a:r>
              <a:rPr lang="en-US" baseline="0" noProof="0" dirty="0" smtClean="0"/>
              <a:t> event).</a:t>
            </a:r>
            <a:endParaRPr lang="en-US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turns out we are far from the 23% benefit identified by synthetic results. The savings in time amounted to only 11% (in other words, 1 second) for every real user.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Which brings me back once again to the</a:t>
            </a:r>
            <a:r>
              <a:rPr lang="en-US" baseline="0" noProof="0" dirty="0" smtClean="0"/>
              <a:t> title of my talk: does everyone benefit from a gain in real performance?</a:t>
            </a:r>
          </a:p>
          <a:p>
            <a:pPr>
              <a:buFontTx/>
              <a:buChar char="-"/>
            </a:pPr>
            <a:r>
              <a:rPr lang="en-US" sz="1200" noProof="0" dirty="0" smtClean="0"/>
              <a:t>Will IE users buy 11% more than Firefox users?</a:t>
            </a:r>
          </a:p>
          <a:p>
            <a:pPr>
              <a:buFontTx/>
              <a:buChar char="-"/>
            </a:pPr>
            <a:r>
              <a:rPr lang="en-US" sz="1200" noProof="0" dirty="0" smtClean="0"/>
              <a:t>Will the biggest, the</a:t>
            </a:r>
            <a:r>
              <a:rPr lang="en-US" sz="1200" baseline="0" noProof="0" dirty="0" smtClean="0"/>
              <a:t> </a:t>
            </a:r>
            <a:r>
              <a:rPr lang="en-US" sz="1200" noProof="0" dirty="0" smtClean="0"/>
              <a:t>thinnest</a:t>
            </a:r>
            <a:r>
              <a:rPr lang="en-US" sz="1200" baseline="0" noProof="0" dirty="0" smtClean="0"/>
              <a:t>, and the lightest phone users visit more pages?</a:t>
            </a:r>
            <a:endParaRPr lang="en-US" sz="1200" noProof="0" dirty="0" smtClean="0"/>
          </a:p>
          <a:p>
            <a:pPr>
              <a:buFontTx/>
              <a:buChar char="-"/>
            </a:pPr>
            <a:r>
              <a:rPr lang="en-US" sz="1200" noProof="0" dirty="0" smtClean="0"/>
              <a:t>Will quad-core desktop</a:t>
            </a:r>
            <a:r>
              <a:rPr lang="en-US" sz="1200" baseline="0" noProof="0" dirty="0" smtClean="0"/>
              <a:t> users </a:t>
            </a:r>
            <a:r>
              <a:rPr lang="en-US" sz="1200" noProof="0" dirty="0" smtClean="0"/>
              <a:t>download faster than a</a:t>
            </a:r>
            <a:r>
              <a:rPr lang="en-US" sz="1200" baseline="0" noProof="0" dirty="0" smtClean="0"/>
              <a:t> 20-year-old PC running Windows 95?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</a:t>
            </a:r>
            <a:r>
              <a:rPr lang="en-US" baseline="0" noProof="0" dirty="0" smtClean="0"/>
              <a:t> f</a:t>
            </a:r>
            <a:r>
              <a:rPr lang="en-US" noProof="0" dirty="0" smtClean="0"/>
              <a:t>irst</a:t>
            </a:r>
            <a:r>
              <a:rPr lang="en-US" baseline="0" noProof="0" dirty="0" smtClean="0"/>
              <a:t> analysis of user satisfaction was made. A user was considered satisfied if he or she could load the page in under 9 s.</a:t>
            </a:r>
          </a:p>
          <a:p>
            <a:r>
              <a:rPr lang="en-US" baseline="0" noProof="0" dirty="0" smtClean="0"/>
              <a:t>Optimization made performance satisfactory for 12% more mobile users and 8% more tablet users.</a:t>
            </a:r>
            <a:endParaRPr lang="en-US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Analyzing the average</a:t>
            </a:r>
            <a:r>
              <a:rPr lang="en-US" baseline="0" noProof="0" dirty="0" smtClean="0"/>
              <a:t> gain in response time, shows clearly that </a:t>
            </a:r>
            <a:r>
              <a:rPr lang="en-US" noProof="0" dirty="0" err="1" smtClean="0"/>
              <a:t>smartphones</a:t>
            </a:r>
            <a:r>
              <a:rPr lang="en-US" noProof="0" dirty="0" smtClean="0"/>
              <a:t> did benefit greatly from the </a:t>
            </a:r>
            <a:r>
              <a:rPr lang="en-US" baseline="0" noProof="0" dirty="0" smtClean="0"/>
              <a:t>size reduction (4s less on average), but surprisingly not tablet users (for whom only 1 second less was obtained).</a:t>
            </a:r>
          </a:p>
          <a:p>
            <a:r>
              <a:rPr lang="en-US" baseline="0" noProof="0" dirty="0" smtClean="0"/>
              <a:t>Could this be explained by the fact that all tablet users are Wi-Fi users, while </a:t>
            </a:r>
            <a:r>
              <a:rPr lang="en-US" baseline="0" noProof="0" dirty="0" err="1" smtClean="0"/>
              <a:t>smartphone</a:t>
            </a:r>
            <a:r>
              <a:rPr lang="en-US" baseline="0" noProof="0" dirty="0" smtClean="0"/>
              <a:t> users are cellular users?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This hypothesis appears </a:t>
            </a:r>
            <a:r>
              <a:rPr lang="en-US" baseline="0" noProof="0" dirty="0" smtClean="0"/>
              <a:t>to be confirmed when we redistribute devices according to type of network.</a:t>
            </a:r>
          </a:p>
          <a:p>
            <a:r>
              <a:rPr lang="en-US" baseline="0" noProof="0" dirty="0" smtClean="0"/>
              <a:t>This is actually quite mathematical: </a:t>
            </a:r>
            <a:r>
              <a:rPr lang="en-US" noProof="0" dirty="0" smtClean="0"/>
              <a:t>slower bandwidth +</a:t>
            </a:r>
            <a:r>
              <a:rPr lang="en-US" baseline="0" noProof="0" dirty="0" smtClean="0"/>
              <a:t> fewer bytes to load = higher benefit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Not all devices are equal in terms</a:t>
            </a:r>
            <a:r>
              <a:rPr lang="en-US" baseline="0" noProof="0" dirty="0" smtClean="0"/>
              <a:t> of capacity (of CPU, memory, cache and so on). </a:t>
            </a:r>
          </a:p>
          <a:p>
            <a:r>
              <a:rPr lang="en-US" baseline="0" noProof="0" dirty="0" smtClean="0"/>
              <a:t>So e</a:t>
            </a:r>
            <a:r>
              <a:rPr lang="en-US" noProof="0" dirty="0" smtClean="0"/>
              <a:t>ven if now some mobile devices have become</a:t>
            </a:r>
            <a:r>
              <a:rPr lang="en-US" baseline="0" noProof="0" dirty="0" smtClean="0"/>
              <a:t> more </a:t>
            </a:r>
            <a:r>
              <a:rPr lang="en-US" noProof="0" dirty="0" smtClean="0"/>
              <a:t>powerful than some desktops we see here we can have major differences between an old</a:t>
            </a:r>
            <a:r>
              <a:rPr lang="en-US" baseline="0" noProof="0" dirty="0" smtClean="0"/>
              <a:t> and a new device.</a:t>
            </a:r>
            <a:endParaRPr lang="en-US" noProof="0" dirty="0" smtClean="0"/>
          </a:p>
          <a:p>
            <a:endParaRPr lang="en-US" baseline="0" noProof="0" dirty="0" smtClean="0"/>
          </a:p>
          <a:p>
            <a:r>
              <a:rPr lang="en-US" baseline="0" noProof="0" dirty="0" smtClean="0"/>
              <a:t>Good ones (usually meaning new ones) show a quite limited gain: they are obviously already quick, so the impact on the user is fairly limited.</a:t>
            </a:r>
            <a:endParaRPr lang="en-US" noProof="0" dirty="0" smtClean="0"/>
          </a:p>
          <a:p>
            <a:r>
              <a:rPr lang="en-US" baseline="0" noProof="0" dirty="0" smtClean="0"/>
              <a:t>Slow ones (meaning old ones) on the contrary clearly benefit to a greater extent from that optimization.</a:t>
            </a:r>
          </a:p>
          <a:p>
            <a:r>
              <a:rPr lang="en-US" baseline="0" noProof="0" dirty="0" smtClean="0"/>
              <a:t>Unfortunately for those still running what I would call an ‘unusable’ workstation, the benefit is less. A poorly performing device remains a poorly performing device -- improving your content doesn’t make an </a:t>
            </a:r>
            <a:r>
              <a:rPr lang="en-US" baseline="0" noProof="0" dirty="0" err="1" smtClean="0"/>
              <a:t>iPhone</a:t>
            </a:r>
            <a:r>
              <a:rPr lang="en-US" baseline="0" noProof="0" dirty="0" smtClean="0"/>
              <a:t> 3 more powerful than an </a:t>
            </a:r>
            <a:r>
              <a:rPr lang="en-US" baseline="0" noProof="0" dirty="0" err="1" smtClean="0"/>
              <a:t>iPhone</a:t>
            </a:r>
            <a:r>
              <a:rPr lang="en-US" baseline="0" noProof="0" dirty="0" smtClean="0"/>
              <a:t> 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noProof="0" dirty="0" smtClean="0"/>
              <a:t>Furthermore, not all users have the</a:t>
            </a:r>
            <a:r>
              <a:rPr lang="en-US" baseline="0" noProof="0" dirty="0" smtClean="0"/>
              <a:t> same browser. </a:t>
            </a:r>
          </a:p>
          <a:p>
            <a:pPr>
              <a:buFontTx/>
              <a:buNone/>
            </a:pPr>
            <a:r>
              <a:rPr lang="en-US" baseline="0" noProof="0" dirty="0" smtClean="0"/>
              <a:t>Again, not all browsers are equal: we can even see here that the page load time on </a:t>
            </a:r>
            <a:r>
              <a:rPr lang="en-US" noProof="0" dirty="0" smtClean="0"/>
              <a:t>Safari</a:t>
            </a:r>
            <a:r>
              <a:rPr lang="en-US" baseline="0" noProof="0" dirty="0" smtClean="0"/>
              <a:t> did not improve at all.</a:t>
            </a:r>
          </a:p>
          <a:p>
            <a:pPr>
              <a:buFontTx/>
              <a:buNone/>
            </a:pPr>
            <a:r>
              <a:rPr lang="en-US" baseline="0" noProof="0" dirty="0" smtClean="0"/>
              <a:t>The results also show that IE benefits most from the web site optimization with a 16% gain, making it as quick as Firefox for that page.</a:t>
            </a:r>
          </a:p>
          <a:p>
            <a:pPr>
              <a:buFontTx/>
              <a:buNone/>
            </a:pPr>
            <a:endParaRPr lang="en-US" baseline="0" noProof="0" dirty="0" smtClean="0"/>
          </a:p>
          <a:p>
            <a:pPr>
              <a:buFontTx/>
              <a:buNone/>
            </a:pPr>
            <a:r>
              <a:rPr lang="en-US" baseline="0" noProof="0" dirty="0" smtClean="0"/>
              <a:t>To understand what is behind such outstanding results for IE, it’s important to combine these results with the CPU effect, as we know that browsers have different </a:t>
            </a:r>
            <a:r>
              <a:rPr lang="en-US" baseline="0" noProof="0" dirty="0" err="1" smtClean="0"/>
              <a:t>behaviours</a:t>
            </a:r>
            <a:r>
              <a:rPr lang="en-US" baseline="0" noProof="0" dirty="0" smtClean="0"/>
              <a:t> depending on the capacity of a device, such as the cache memory size.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Our findings from combining browsers &amp; device capacity are that: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only Geeks are using Firefox and have a quad-core processor for their desktops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Firefox yields (pronounced like ‘shields’) good benefits for these devices by accelerating even an initially very fast page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Safari performs well on old devices but not really on new ones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Chrome does not do very well with old configurations, which makes me think that automatic updates might sometimes not be such a good idea for some obsolete devices.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Last year</a:t>
            </a:r>
            <a:r>
              <a:rPr lang="en-US" baseline="0" noProof="0" dirty="0" smtClean="0"/>
              <a:t> when I was at the Velocity conference in Berlin, I introduced </a:t>
            </a:r>
          </a:p>
          <a:p>
            <a:r>
              <a:rPr lang="en-US" baseline="0" noProof="0" dirty="0" smtClean="0"/>
              <a:t>Over the past year, it has been confirmed time and again that when it comes to evaluating performance for end-users…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66947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… yes we are not in Berlin any more.</a:t>
            </a:r>
          </a:p>
          <a:p>
            <a:r>
              <a:rPr lang="en-US" baseline="0" noProof="0" dirty="0" smtClean="0"/>
              <a:t>So why is synthetic testing not enough? 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6694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Well typically here is a good example from a real web site, where</a:t>
            </a:r>
            <a:r>
              <a:rPr lang="en-US" baseline="0" noProof="0" dirty="0" smtClean="0"/>
              <a:t> you see that synthetic tests do not change a bit while real-users’ PCs or tablets register a jump of 4 seconds. </a:t>
            </a:r>
          </a:p>
          <a:p>
            <a:r>
              <a:rPr lang="en-US" baseline="0" noProof="0" dirty="0" smtClean="0"/>
              <a:t>So No: synthetic tests don’t see everything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Why</a:t>
            </a:r>
            <a:r>
              <a:rPr lang="en-US" baseline="0" noProof="0" dirty="0" smtClean="0"/>
              <a:t> these differences in results? You have a lot of factors obviously.</a:t>
            </a:r>
          </a:p>
          <a:p>
            <a:pPr marL="228600" indent="-228600">
              <a:buAutoNum type="arabicPeriod"/>
            </a:pPr>
            <a:r>
              <a:rPr lang="en-US" baseline="0" noProof="0" dirty="0" smtClean="0"/>
              <a:t>Some can be similar or different (a mobile device or an exotic location)</a:t>
            </a:r>
          </a:p>
          <a:p>
            <a:pPr marL="228600" indent="-228600">
              <a:buAutoNum type="arabicPeriod"/>
            </a:pPr>
            <a:r>
              <a:rPr lang="en-US" baseline="0" noProof="0" dirty="0" smtClean="0"/>
              <a:t>Some are even not considered by synthetic tests. For example, browser plug-ins or people on-the-move, using their phone in a moving train</a:t>
            </a:r>
          </a:p>
          <a:p>
            <a:pPr marL="228600" indent="-228600">
              <a:buAutoNum type="arabicPeriod"/>
            </a:pPr>
            <a:r>
              <a:rPr lang="en-US" baseline="0" noProof="0" dirty="0" smtClean="0"/>
              <a:t>And some factors are even more variable depending on what the user is doing while browsing, or how old or powerful the device he or she is using is. </a:t>
            </a:r>
          </a:p>
          <a:p>
            <a:pPr marL="228600" indent="-228600">
              <a:buNone/>
            </a:pPr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all is said and done, once </a:t>
            </a:r>
            <a:r>
              <a:rPr lang="en-US" baseline="0" dirty="0" smtClean="0"/>
              <a:t>you have optimized your website manually or automatically, how can you </a:t>
            </a:r>
            <a:r>
              <a:rPr lang="en-US" baseline="0" noProof="0" dirty="0" smtClean="0"/>
              <a:t>be</a:t>
            </a:r>
            <a:r>
              <a:rPr lang="en-US" baseline="0" dirty="0" smtClean="0"/>
              <a:t> sure that each specific rule will be efficient?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So let’s take a real</a:t>
            </a:r>
            <a:r>
              <a:rPr lang="en-US" baseline="0" noProof="0" dirty="0" smtClean="0"/>
              <a:t> case on an e-retail website, which has enough visits to make a proper analysis.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6694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First a little basic methodology:</a:t>
            </a:r>
          </a:p>
          <a:p>
            <a:r>
              <a:rPr lang="en-US" noProof="0" dirty="0" smtClean="0"/>
              <a:t>You are carrying out web optimization. </a:t>
            </a:r>
          </a:p>
          <a:p>
            <a:r>
              <a:rPr lang="en-US" noProof="0" dirty="0" smtClean="0"/>
              <a:t>As long as</a:t>
            </a:r>
            <a:r>
              <a:rPr lang="en-US" baseline="0" noProof="0" dirty="0" smtClean="0"/>
              <a:t> synthetic trends have not improved, there’s no point in looking at real users.</a:t>
            </a:r>
          </a:p>
          <a:p>
            <a:r>
              <a:rPr lang="en-US" baseline="0" noProof="0" dirty="0" smtClean="0"/>
              <a:t>And you can loop forever if you want.</a:t>
            </a:r>
            <a:endParaRPr lang="en-US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</a:t>
            </a:r>
            <a:r>
              <a:rPr lang="en-US" baseline="0" noProof="0" dirty="0" smtClean="0"/>
              <a:t> f</a:t>
            </a:r>
            <a:r>
              <a:rPr lang="en-US" noProof="0" dirty="0" smtClean="0"/>
              <a:t>irst step,</a:t>
            </a:r>
            <a:r>
              <a:rPr lang="en-US" baseline="0" noProof="0" dirty="0" smtClean="0"/>
              <a:t> then, is</a:t>
            </a:r>
            <a:r>
              <a:rPr lang="en-US" noProof="0" dirty="0" smtClean="0"/>
              <a:t> to confirm the optimization</a:t>
            </a:r>
            <a:r>
              <a:rPr lang="en-US" baseline="0" noProof="0" dirty="0" smtClean="0"/>
              <a:t> with synthetic tests.</a:t>
            </a:r>
            <a:br>
              <a:rPr lang="en-US" baseline="0" noProof="0" dirty="0" smtClean="0"/>
            </a:br>
            <a:r>
              <a:rPr lang="en-US" baseline="0" noProof="0" dirty="0" smtClean="0"/>
              <a:t>Here a simple page size reduction of 35% which resulted in a 30% improvement in  start rendering time, and 23% better page load time.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73D8A-05EE-E747-8975-83924984F62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file://localhost/Users/F/Desktop/iplabel/pastille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fond-tra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416296" y="3240489"/>
            <a:ext cx="298731" cy="1676055"/>
          </a:xfrm>
          <a:prstGeom prst="rect">
            <a:avLst/>
          </a:prstGeom>
        </p:spPr>
      </p:pic>
      <p:pic>
        <p:nvPicPr>
          <p:cNvPr id="15" name="Image 14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189141" y="1815095"/>
            <a:ext cx="4575245" cy="8773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262057" y="3194619"/>
            <a:ext cx="501755" cy="3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81226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1.94444E-6 0.28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15760D-C7D1-F148-B72C-86AFB50110E4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9C8B25D-144C-274B-87F8-50AF8130C6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97129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15760D-C7D1-F148-B72C-86AFB50110E4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9C8B25D-144C-274B-87F8-50AF8130C6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008030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15760D-C7D1-F148-B72C-86AFB50110E4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9C8B25D-144C-274B-87F8-50AF8130C6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888886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15760D-C7D1-F148-B72C-86AFB50110E4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9C8B25D-144C-274B-87F8-50AF8130C6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733051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033429"/>
            <a:ext cx="9144000" cy="2110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033429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anchor="b" anchorCtr="0"/>
          <a:lstStyle>
            <a:lvl1pPr>
              <a:defRPr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chemeClr val="tx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5794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pic>
        <p:nvPicPr>
          <p:cNvPr id="7" name="Imag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425370" y="412263"/>
            <a:ext cx="2307773" cy="595448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471988"/>
            <a:ext cx="6400800" cy="61079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ajouter le nom du commercial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66160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5" y="76566"/>
            <a:ext cx="8702328" cy="8572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044000"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SzPct val="84000"/>
              <a:buFontTx/>
              <a:buBlip>
                <a:blip r:embed="rId3"/>
              </a:buBlip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73000"/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pic>
        <p:nvPicPr>
          <p:cNvPr id="8" name="Image 7" descr="trait-titr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" y="439855"/>
            <a:ext cx="1252763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4661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5" y="54153"/>
            <a:ext cx="8702328" cy="4276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044000" algn="l">
              <a:defRPr sz="24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4765"/>
            <a:ext cx="8229600" cy="389985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SzPct val="84000"/>
              <a:buFontTx/>
              <a:buBlip>
                <a:blip r:embed="rId3"/>
              </a:buBlip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73000"/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pic>
        <p:nvPicPr>
          <p:cNvPr id="8" name="Image 7" descr="trait-titr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" y="182121"/>
            <a:ext cx="1252763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4912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945555" y="4120494"/>
            <a:ext cx="198445" cy="1023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60497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368229"/>
            <a:ext cx="7772400" cy="1021556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15508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722313" y="2319072"/>
            <a:ext cx="7687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273653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6325" y="76566"/>
            <a:ext cx="8702328" cy="8572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044000"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0" name="Image 9" descr="trait-titr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" y="439855"/>
            <a:ext cx="1252763" cy="185771"/>
          </a:xfrm>
          <a:prstGeom prst="rect">
            <a:avLst/>
          </a:prstGeom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457200" y="1200150"/>
            <a:ext cx="4038600" cy="327660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SzPct val="84000"/>
              <a:buFontTx/>
              <a:buBlip>
                <a:blip r:embed="rId4"/>
              </a:buBlip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73000"/>
              <a:buFontTx/>
              <a:buBlip>
                <a:blip r:embed="rId5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00151"/>
            <a:ext cx="4038600" cy="2279276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SzPct val="84000"/>
              <a:buFontTx/>
              <a:buBlip>
                <a:blip r:embed="rId4"/>
              </a:buBlip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73000"/>
              <a:buFontTx/>
              <a:buBlip>
                <a:blip r:embed="rId5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378290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36325" y="76566"/>
            <a:ext cx="8702328" cy="8572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044000"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2" name="Image 11" descr="trait-titr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" y="439855"/>
            <a:ext cx="1252763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046241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  <a:gradFill flip="none" rotWithShape="1">
            <a:gsLst>
              <a:gs pos="100000">
                <a:srgbClr val="DDDEDD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6325" y="76566"/>
            <a:ext cx="8702328" cy="8572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044000"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8" name="Image 7" descr="trait-titr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" y="439855"/>
            <a:ext cx="1252763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250387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15760D-C7D1-F148-B72C-86AFB50110E4}" type="datetimeFigureOut">
              <a:rPr lang="fr-FR" smtClean="0"/>
              <a:pPr/>
              <a:t>10/17/12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9C8B25D-144C-274B-87F8-50AF8130C6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496837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332428" y="4742212"/>
            <a:ext cx="92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fld id="{5DA7B397-D4B2-40BC-A209-C6316DF5E9E1}" type="slidenum">
              <a:rPr lang="fr-FR" sz="1200" b="1" smtClean="0">
                <a:solidFill>
                  <a:srgbClr val="E96027"/>
                </a:solidFill>
                <a:latin typeface="+mj-lt"/>
              </a:rPr>
              <a:pPr/>
              <a:t>‹#›</a:t>
            </a:fld>
            <a:endParaRPr lang="fr-FR" sz="1200" b="1" dirty="0">
              <a:solidFill>
                <a:srgbClr val="E96027"/>
              </a:solidFill>
              <a:latin typeface="+mj-lt"/>
            </a:endParaRPr>
          </a:p>
        </p:txBody>
      </p:sp>
      <p:pic>
        <p:nvPicPr>
          <p:cNvPr id="9" name="Image 8" descr="logo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84671" y="4742212"/>
            <a:ext cx="1231380" cy="298896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 rot="16200000">
            <a:off x="7232023" y="3259075"/>
            <a:ext cx="35513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Reproduction</a:t>
            </a:r>
            <a:r>
              <a:rPr lang="fr-FR" sz="800" kern="1200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interdite. © </a:t>
            </a:r>
            <a:r>
              <a:rPr lang="fr-FR" sz="800" kern="1200" baseline="0" dirty="0" err="1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ip</a:t>
            </a:r>
            <a:r>
              <a:rPr lang="fr-FR" sz="800" kern="1200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-label 2012</a:t>
            </a:r>
            <a:endParaRPr lang="fr-FR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963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36995"/>
            <a:ext cx="9144000" cy="1985486"/>
          </a:xfrm>
        </p:spPr>
        <p:txBody>
          <a:bodyPr/>
          <a:lstStyle/>
          <a:p>
            <a:r>
              <a:rPr lang="en-US" sz="4000" b="0" smtClean="0"/>
              <a:t>Do All Users Benefit Equally from</a:t>
            </a:r>
            <a:r>
              <a:rPr lang="en-US" b="0" smtClean="0"/>
              <a:t/>
            </a:r>
            <a:br>
              <a:rPr lang="en-US" b="0" smtClean="0"/>
            </a:br>
            <a:r>
              <a:rPr lang="en-US" b="0" smtClean="0"/>
              <a:t> </a:t>
            </a:r>
            <a:r>
              <a:rPr lang="en-US" sz="4000" b="0" smtClean="0">
                <a:solidFill>
                  <a:schemeClr val="bg1"/>
                </a:solidFill>
              </a:rPr>
              <a:t>Web Performance Optimizations?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53567"/>
            <a:ext cx="6400800" cy="8719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Arnaud </a:t>
            </a:r>
            <a:r>
              <a:rPr lang="en-US" dirty="0" err="1" smtClean="0"/>
              <a:t>Becart</a:t>
            </a:r>
            <a:r>
              <a:rPr lang="en-US" dirty="0" smtClean="0"/>
              <a:t> – @</a:t>
            </a:r>
            <a:r>
              <a:rPr lang="en-US" dirty="0" err="1" smtClean="0"/>
              <a:t>arnaud_be</a:t>
            </a:r>
            <a:endParaRPr lang="en-US" dirty="0" smtClean="0"/>
          </a:p>
          <a:p>
            <a:r>
              <a:rPr lang="en-US" dirty="0" err="1" smtClean="0"/>
              <a:t>ip</a:t>
            </a:r>
            <a:r>
              <a:rPr lang="en-US" dirty="0" smtClean="0"/>
              <a:t>-label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43643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4122057"/>
            <a:ext cx="9144000" cy="102144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SzPct val="100000"/>
              <a:defRPr/>
            </a:pPr>
            <a:r>
              <a:rPr lang="en-US" sz="2800" b="1" i="1" dirty="0" smtClean="0">
                <a:solidFill>
                  <a:schemeClr val="bg1"/>
                </a:solidFill>
              </a:rPr>
              <a:t>Real Users’ Performance gain: 11%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What about real users ?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325" y="628651"/>
            <a:ext cx="8702328" cy="2089149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Step: Align Real Users &amp; Synthetic tests</a:t>
            </a:r>
          </a:p>
          <a:p>
            <a:pPr lvl="1"/>
            <a:r>
              <a:rPr lang="en-US" sz="2000" dirty="0" smtClean="0"/>
              <a:t>URL, Country, ISP, Metric (</a:t>
            </a:r>
            <a:r>
              <a:rPr lang="en-US" sz="2000" dirty="0" err="1" smtClean="0"/>
              <a:t>onload</a:t>
            </a:r>
            <a:r>
              <a:rPr lang="en-US" sz="2000" dirty="0" smtClean="0"/>
              <a:t> event), Period (2 months)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" y="4607682"/>
            <a:ext cx="8938653" cy="4609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1600" b="1" i="1" u="none" strike="noStrike" kern="1200" cap="none" spc="0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1658" y="3468093"/>
            <a:ext cx="45865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6600"/>
                </a:solidFill>
                <a:sym typeface="Wingdings" pitchFamily="2" charset="2"/>
              </a:rPr>
              <a:t>Page load time: 9.2 s  8.2 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36325" y="2946400"/>
            <a:ext cx="8702328" cy="956199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30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Step: Analyze 20M real-user measurements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4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data:image/jpeg;base64,/9j/4AAQSkZJRgABAQAAAQABAAD/2wCEAAkGBhQSEBUUEhQVFRQUFBUSFhcUFBQVFhQUFRQVFBcVFRQYHCYeGBkjGRUVHzAgIykpLCwtFR4xNTAqNSYrLCkBCQoKDgwOGg8PGiwfHyQsKiopLCwpLCwsLCwsLCksLCksLCwsLCwsKSksLCwsKSwpKSwpLCwsLCwpKSwpLCksKf/AABEIAQMAwgMBIgACEQEDEQH/xAAcAAABBQEBAQAAAAAAAAAAAAAEAAECAwUGBwj/xABLEAACAQMDAQUFBQQFCQYHAAABAhEAAyEEEjFBBRMiUWEGMnGBkRRCUqGxByPB8DOSwtHhFSRiY3KCorPxNENEU7TSJWRzg5Oksv/EABoBAAIDAQEAAAAAAAAAAAAAAAABAgMEBQb/xAApEQACAgIBAwMEAwEBAAAAAAAAAQIRAxIhBDFBBRMyIjNRcSNh8IFC/9oADAMBAAIRAxEAPwDjgMVArRATFQKV6I5xRtpbauK0ttIZTtpwtW7aQWgZWFp9lWhKmlkmgQPtpttEPag0wtzSGU7KbbRASo7KAKdtNtq7bTFaAKdtMVq/bTbaAKNtIrVxSiOzmVbqFyQu4CQQCN3hBk+pqMpaqyUVboz9tNtq9rcGMiMZ5+BqJWpCKdtNtq4rUdtAFRFMRVu2olaQ7K9tKrIpUBZrC3ioMtGd3iqmSpFQMVpbav2UtlAyjZThKu2VIJQBUluihYx60rKVcxqLGBPbzVrIAIA/61IrSoFYOVqPd1eUpbKAB9lR2USUqJSmAPspbav2UilIAfbTEhYZhIDIT/8AkQfxq8pWf2zd22wJgsZ85Vc8eUkfSqs0qgy3Ermg3W2Ntx1/C7D6Ex+UVQVrX7Zty4uDh1B+cD9QVNZpWninvBMMkdZNFBWo7aIK1DZVhApK1HbV5WolaAKdtKrdtKgDoBb8NDslHC3iqWSmVguyl3dEbKQt0DKO7pwlX93Ti3SsClUqzbU9lOEpAUbKbZROylsoAG2UtlE7KbZQAMVqJSitlRKUWAMUpFKI2UxSgZDTaRnbavMM3IGFUsefQGuV7T7RBuSOBCrHJCmQ09JMmBXT6vRG5auKCQe7ZpHPhE/SBXGJZiYEEA5PP3eB05P0rm9Xkd6m/pYKtjv9Bba7pbaONtzubTICeRthGU+owR5kx5UBqtIyOVYQwiR8QGGPgRW12JrEvaK0rjelq2ieCBcslVClx0gkEwZU+eKG7d0Jt32VmLnncZkwSomScwtUenZ5OTxst63GlFTRjlKiUokpUSldo5gMVqBSiSlQKUAU7KVW7KVAHRKmKqZKMVMVWbdKysF7ulsonu6bZRYwfZUglW7KlsosCkJT7KvFunFulYA4Slsonu6bu6QA+ym2UT3dLu6LAF2UxSiSlNsosAXZTFaIKVbprfvHZuARieRtHG4wRiSOcVGUqVkoq3Ri9qaq5atF7Ubie7yYkXFYEDPPX5eorj7Om3QXJKyVbwt3axEncp8RCsDHMjr13PaLtRGZVU7ktmcwbVxiMttiTAlB8yOayLYa44S0plyFAGATkqAvU5PNcrPNSm2dXBBxhTO09n7h+yCyW29zeuyVksh2m4u1Ihwd1wQwjPQ0V2objMGugSRErIDffnafEhIcHaeJ5iKzf2faYsL8OVeLLg5AO9mQL6HxbTM89ImuieyIa26BGOw+FfEzjwhtxMAbehx4scCsuHNHHmtl+bE54qRgFKiUrR1WnCqohw43Bw0RIiIwD1PM9KEKV6GMrVnEap0ClKiUokpUClSED7KVX7aagDpETFRKUUExUClRKwbZTbKJ2UtlIAbu6cW6vFupC3SsZR3dPsogW6Xd0WBRspbKIFul3dKwB+7ptlEbKYpRYwY26iUonZUTbosAYpQHbdi4dOxtNsbIPSV2ksoJIEwD58VrFK5vt/tu4rtYVdq927ncILnu3EqQfdiegMyKzdTKoOjV0sdsiOUfR7WO45DFfMkq9vjylWaPhRfZCqNTYnIF6xhuWAvEiR57Wiq7Vhm3RCgKWkHmDuIDckienQcGDGjb7L7m/bYEQt62xMEABbi4aQCG+9xwQa5TTqzrWrNT9nunJe+0xbt2hIKkgxclWIxhTbnzmOa6vQWFfT2wPH+7tEoSAys1oMSjR13WzsPO3E1j+wit9t1ajAKXIE8gXLg4+BrruxfZn7RoNPdRxbuCxbVWCg/dRdr5lhKnBmPI8VimnOXBfagrZidqaV+6T3ig3FSVgrJyH8jgfQ/LHKV047x1uJetw6B7e7BEggFZ5/BBOIIIMYGNa0st4uK7fp2W8bi/ByOtx1O15M8pVbJW1f7LGAp+tA39GVOa6SkmYaAdlPV2ynp2I6XbiobKL2eEVUUqFkCjZTbKI20tlFgUBKkEq0JUglIZTsp9lX7KfZSGD7KWyiNlLZSsAc26iUooJUSlFgDG3UClFlKiUp2MENuuU9o0/wA8tgzB09wH5i70rsylch7ViNUvl9lvf8u/WTqn/GzX0f3EC6K3One2rpbdl5uEONtzcHxwjFY88SYzVfaL/wCcWyXa5FxFliU2kMAZtKoUYzPMMvpWL/lBlBGAIcZJGGjcdozOPpiqLuoJY3CfdO4n3QNlxVIA5Mbp5zBrA3xwdNR55PRfYez/APFNWNwE96IxwL/A9SK7j2RuNc7Nt2re0XO5txvJ2t5qVGRIRhuHGDBrgvYmzPa19mIYzfNtpOf3ogqRzKnp51u6HWvpbioWIKM6+Pw2nDPwCJ2HxwOfcJyKwbaTX6NEo7xaR0vbdsNcckbXdYKsAZZVcAqwwwKiJ58AkCuLawRXV3u1++uHBRogISCT4WJYFcMPdyOij1rmnc11fT5KTnX9HK6yLio2NcvdetC3NQTU3zVZSuqkc9soNseVKrdtKmKzp9nhqopRbLgVWUqFiB9lPsq7ZT7KLApFupBKt2VMJSsCnZS2Vdsp9tAyjZTbKv2UtlKwKdtR2URsptlIAcpUdlE7KiVosYMyVwHt5ZjUK0sAbQnPGXTB4UEc/OvRWWuO9uOy0a5ZuH3ttxD6gbWXnGCW+tZ+o+DZq6T7iPPkA4Oenh4JK7D4z57QaidUJxGc4G4+JeZOBxFX3uzts7pPvR5YKt/aNWXtKFMCOv8AzFH8a59o62rOx/Z52OL1y1fdmZmGqtkOxJBW1buAgzjLPXXp2gjk2XWdpK93d8NzarQNrEw4jbz+IZFYX7ODCWx/r9Sv10M/2a7rtTsS3eksoMHcIEEHeTII4yqn5Vzs/wAi6LSdMxez9CVvDu2LW8yj+9bJViME7lyekgg+QoC6mT8TR+n7EdWa21xmXuS1pji5bKXEQjcDJG10/qmZmhbiznzz9a6fpf8A6f6Ob6i19IGUqJSiWSoFK7aOSD7KVX7KVAHRlabZV5Wm21XYynZS2VdtpbKVgVBKkEqwLUgtKwK9lLZV22n20rGUbKWyr9tNtosCnZTFKv20xWgCgrUCtEFaiVoGDFK532t0+5U9Evt/VW3/AH11BWuc9sCAqyYm1qvP8FvyrP1D/jZp6X7qPOe0BlvhcH/Cp86hq1kmfJ//AO1NT114HdG7AcYX/Vr5xVeruMSZAWN/JnqsjP1+Vc1Hbfk7r9nAPgjprGHH4tFeET8q9ODyD8P8c/nXjf7P4Z0lXc/bLYkbYh7F9dufOAeOR0ma9a09xoMQ4KgEYDrIHOSDyOY+dY8/EiL55K9Yv72162r4+jWG/smuda3W/wBoahTcs+KM31IPhMNaYiZ9V/Ssi8mT8T+tdL0x/Jfo5vXL4v8AYGyVWyUUUqBSuwc0H2Uqv2UqdgdAUrM9ou1vsmluX9m/Zt8O7bJZgvvQY5HStciuO/aZrUGlSyXUPdv2SVkbu6VizNt52jaKzylSstxx2kkbPs92u+oRzcsmyyXDaK71uAkKrSrqACPEK1NtZXspcV9ObikEXL+oufW6wAI5B2hefMVs7aUJXFNjyRSk0iAWpAVNEkxXN+zntcdXee39na2q95Fw3FcE2nVCCoUFTLD/ABpuSRFRb5R0UU+2pAU+2nYqK9tNtqwiltpBRXtpbas20ttFhRUVqBWiCtRK0WFAxWua9skO1Ij+i1fInHdIf0muqZa5n2zXwp/9PV/lZBqnO/42aem+6jzDUq25/EcG4RwJi0D0+nyqjU6UCf8A7hB/qEc/zmi9WZLdPf8Azsnr8qhqBI+Tfmi8/T8q5yO00db+zogE4n/PdGZniWvj+NemnTb4Iwdq5HhMBbc55GAfrXln7P7niueX2nQnj/5hh/ar1qysQMzER9Bx8qx5/kRMzWqxazu2v+9ZfFg+KxfwCMH6eVCX08R+J/WtXXCRZ9NRbwMe8rJn08VZ14Z+h/IVu9Of1MwddzFApWoFKIK1E28T6xXas5YPtpVbFNTtBR55ofb3VJAW/vEe7dCv8vF4vzrH7Q1Fy/eN2/dZ2IiSqYHRVAgBR4setVdoWgPJQwB25gN1WGAI44z8SKqtGLZAxMn+HPyP1rmXcU0zsxS27HaexXba6bVNaNy0NPdHeM7Sm26BCiT1IABnymvTLNwOJQhh5qQw+orwPvMj/S4Prg/oT9Ktsa42/EhdGBglCQQfiCDUoZK4K8uBSe10e6arX27CG7dcJbSCzNwMgD4kmAB5muB/ZXrEYldw7w2mO04LF7xdtv4oAWY865LtH2gvai2tu7qLrKuQpfbJ6FhA3H4zFT7P1ZsMlyyzJdtsIYhWBGA046jdg8yacsnKFDp2oNWe1WdbbdmVLltmXDKrqzLBg7lBkZ86vry/9nmqtpr9ZduslsXSe63sFlbl9nKicAwEr0u9qkW011mAtqpdnkFQoEkyMH4Vcp2Y543F0c5ofbM3O1Lui7kAWu8m53hJhADJTbGdyjBxNdRFeRew/tFaudu37p3Aao3Vs7hmXdGUMAfDKoR8YFeviiMrCcaY0Uopn1KKQrMqlpIDECQIBieeR9arTVEx4SGnxAgnw+L3SOeBmhzSFGDfYtK0xWpLuhjE58KgMHIgD3SM5JyMVPbz5jkHkfEdKSmmDg0Dslcn7d3AqW5nNvWDAn/w9diy1yXt6p2W9pg7NZ0B/wDCk9fh+dV5vgy3p/uI8s1OpG5sN1/CP+6br5waHuXmiIUROTJ/7sRPAzxVmrRt7ZPPM/6piMj4UObHBxmfztT+tY40deVm77HMpa5uLf0ukIC7o/7Qg8W3EHceesV7LadrcbQXXPvFg4gtIJzxHUcnmvIPYl9o1J693Zf+rqtOa9p1Fvcxg9W48993+MVi6j5DXbkz9V2indpO5SL+n94HpdtoYKyD1qpiDBBnAzMzgdah2tJDDHhNl8g8DVCfyQVZdIQGYUJumDhQpM8+UVp9PdTf6MnWRWi/ZURVD3fGFnBE9OZj6/3VZpru5FbzUT1zGa5rtLtTu+0ghYQ9u0QD90q7blk9SGnHmfKurPJUVJf0YMeLabi/7OjilVy6ckSBzmlUt4/kp1f4PE01wuKw2gwybJG5FDRA2sfDxt3f6VDIyuh8QSW3KDghd0Bgw6RiG86H70IJBG73SIIPBBIkAA+cT8c0VYvKw3GffInaplWRioZAPFnaCIiDXLS15R1b/Jfc0JNtDbZSYBlm8vD0GDKg9cU99GVQ2xmLAMdsBdkGSQeeCAQfunzq72i7Ps27Gj7lFFxrVw3WQlSX75oB5yBET0IrR1ns6Ldu2vf3+8fRreC7EupLPc8MllKrG0YBySfSrVK6JGHfhWVGOTEDnExEiRNEM/jZQclR14Pw6e8PpR3a2mv2jtZrNxtumfaoKN47dt1AJBE8A5ExNQ1ejZNTFzTOr969o92BeYEbl2LtmYgR5hablt3HGl2BF1Egf6WPg34T8en+NY/abEMRlVeGKydpYdSvBPX51p2u6hx3kFlDAXCfeY/dB9CD8FqPaOhY2NxIfaWBYQuEHPXMMvxk1KLphL6kYKnyweQRgg9CPUGvf/Yz29sauyAZS+o2G2x3MSAALgciCGPU9ZHx8AKwJg+Uxjiea0vZ3t19JqFvW87cOswLlskbl+fQ9CAat8GZxT7n0VodM5A33O8K47yApJ4IUDAB6sIJ84ArRSyAOT54MCfgOvqc0F2R2gl+xbu2TNt1DIY+qkdGBkEeYNHrbJ6GklRS5X4EyxkGf9qSJ6fnUbloEMyKGvEDJMFo4DHmOc/41YEqSggyBPp5/wA/30nQKwV18xHoelcl7e4W3H4NZ/6R67W7ozuLFid5naYxAHux0iuL/aXtS3ZLNAP2sTDECdHcGYBjJ+knpUJzuDLcUayJnlOqy/8AvD/lPQxEhMfh8szaNPf1Kl5ljBU+6fwsOsdDPyqgasQAATGyDIHCmPOJGapSOg3yb3shc/7SOP8ANZHyu6dhXtmm1QcB1zJY4yP6Rp/M14R7LvcI1Jt7Qo0r7twZiVlWgQRBhDnoRXV6X2xGl7KZSyNqTfuLbVeUUXA/fMCT94Y9fgaz5cblLgL+k2vaDtq3a1WoW5dADWyBkQrWxvKH13RA8yaq7W9u9Iy6hDcLljeUbEchg27aQ0REnn0rzq4Z0zXon96qlsyScsT/AKR6+eKyjrCDIkcR5jyPyq/Bj0ba/RVlSmkmd1pPb4Wgi907bGuAw4UMhUKhz7xlSfnWNr/aN9Tqu9Vdk29oXdu2sEZQwIAxJXzjNZ/tGNl/aOltRj7p8Rj8xQnYjA30DkBfFJPTwtyT0ifrV2146I6JZL8m6/7StWhKFklDtM2593HM+lNXLa+2TduEHBdiM9CxjrSp7sj7cTQDhgDMi4QYYCSxLFiABAHGPWs7TJuYCSEZo8JjEEjMZz/Io12XDSdzJ7qHMqQoLz7wO0ZBniug0HZOmc2xZ1RLd/asi1dtBXh394EHMSTA4ECs10FWY0srEMSW3gOGlmk8HaAIHAxOR8K7T2w023V7UvKht2dLp9hAJYd2pmTx79ZnbPZQHbFy0m8h9Tsk+7+8cMVJAAgMSPlXSdqaLUN2s57r9xqNYltbm7pb2oV2zyBbf6GmmWJeB+1extR/lAsqodPc1VjSg7/GDaVLZG3y8DfQ0H2XcV+1nuhAHS7q7xeBJCreYSY+H5VT2Zp2f2gF10ZUOs1F0FlIVlTeQQ/XAX6+tAeyNxxc1t5mbw6PVXACSQC6kDHTDCi+O/gEmN2VqU+y6i6Rue1p7CHvlLgM2psY23JEeFsDFBdq6TTppBfFpC96/fWUZrQULasxASVgMxxx4jWjpNUz9m6tiSWuX9Fak7fe8TNBXEeGPSq+3VQ9nWLcTI1DKVO3xd8gnnJIWIYfdmm51L/oa2jkG7L8KwWklATKlfFaVvd5ES2eKdux7gcSVjasG6DbXKnw5ETiJnkij9QwW6YEDzmY7u0AAcxMgCI60ZbRt0I6bhDK1wlQYTeRGZaSRA6jpU/dZF40dd+xfVlPA+nvkvlLygtZVPEWFzxbUkgQYkk17At2a8i/Z+rKe+Fne7IqIwtpw5diTdMm0J+6ea9I7H7RZ7Za4oUhyng3PEfiEeE0t7K5Q5NF18qpmh9Z2yinaoe4w6KuAegYng+lZ+l9pVe4UZGQgSZBmcYAAJbn0qSnHyVOEvBqX7CQrvAdcKZ2ySZjb8B+VcX7ea9Gu2tO5Mvp9Y8ATtPcEK7YJCwLoxXV9r6oJaxaS88XXtI5jc6qNqQRySY9K8x1PtBe1Wusm8lpNlnVoq2gxjdprwO7cT1Axioya1dF2OLckzgbrjeTMg7MgN0VhPHORQwcADk+705gEdfjReoHj/3k/Q0J91fgn91CND7mv7La42zd2cNp9QlzcRDKLRZdsZBEH61jajUnPhGScyT61qezCAs6kxNu+P8A9a+36qKzb4BnPDTxPQ+XwNNVsxP4kxrHOn2SNu/ftgYPVgfoKCZmnn0xjHl8KKWBaPUzBHGBBDCc9Yod2z18+RHT++pryVy7Is10s0lnI243Ek+f6k1Vp1hgcH0bj5+lE6xlldvu7evnG5gPQMxFU6W6A6kgRORG6V6iPOJ+tNdhPuK5oMnHU9P8KVHjQ3GzAE5iRic0qWxPUBtsFeCPdE8GT5D6dfSj9L2p3d1LlvLowYFhvCkDB2mNwIPXPxoK4W3bm8JVVAgbd2MSRieJIovR9lG4JbCgKpBjcFB8WCRO3nPlzVMqXLIRTb4Oi7D17Xdat5ERrhvC8F91FKr3mTOBAI+WeK0tJqWu61WNzD3Hb75Ct4nkbTC7cwcEx8axdPaNtw6uqwwI2sAUwIKMPewSCCZ69YrS7J1At3GbEm2WTdO1bm9XB4yPAokeZnmsUpLwbFCS7l/Y/bL3HJLsVtWr5UEjG9QAzMqkiDghscZAFRs9ot3OpLHaw04tW0CgFiYO07PvDcxzJ8JjjDXNTuDkJbsstk24FssrNJzckAjBXOTMH0IOlKFGW7wrKFCld0KRvJniOPUH0pX5CnRfotSB2YqsviftBCBGXCJECeoJ4P4viRR7WOF0+kBG1jYDqJwyPcuZAUkxjIPTr0M+0dSraawiCGV77YOdrhVV4klWOzEExnmhfau8FW0rNtcaa2q94QuPGsBAvulc5gznMitEXtJFbVIE1ujJJyeGzOMT6zIkSBPBqkXHBH3ivDOPe8MYCmTgzzyYqi2dixKkgR/5ioCARzhfyBz5UUz3MkDidw3eAAYLCcmTkelT5XBF88nof7PrIRHu7NrEIO8VQTs2BiJ5QS2QAY281sdpa9UNpwE2i6hV0nG87W3kEEgqx8McgZrzLQdom0x27j4QMEiTC5gCZnGfOuk7J7X3Lc7x3KhADaLFzeUncYAO5fCCCcilsuzIOLuzr+1LpFvd41QHa6C3t/e5lC3IUlgMcTPXIHZejViSqOrFgWcNLYggNMk5kxOBHlFYHtD7QMyC0jNbKp3bhj4gbJKq8gwWNk25ycmelBj2wKApZG2VgtLe8Ml4Y5Mjz8+eSm0gSdHd+09sm20EtcSySiZ3eJlG5DMkhRMjOPWvKtW264DnFu6xMn8DmT8fOtnX+0dy9J3CdqjlgWZBiYjbMsD0PWsC829lL4PcX8Qcg2myOnSf76Izu0WRjVGVd94fFDz6maGPAnyHUdDn8qV0jcf93+NUGI5PH6VoSIyZteytxRqIaMi4IzmdPfWBE/iFY965IkHqOCRiK0vZEj7ZaBky20RHJV1zPxNZTsIiG6eXlFCX1EW/pLtNd/duIBBiSfeAB6ehMT8BVaovlnH9mpae2CtyMFRuALRIyW6ZgCflVXfkCAB+Xp/7RVi7kH2QRqdQWS3OdqlB6RkjgedDFvL+HpV18ju7ZBWYIcZndLQT6bY+lCFvQeeKI9hSNM35z3hzn60qze9/mKVGobMKsQVckwYMTHinEcY55nFa/ZmtK29omTGOPHuj3j5BhI+FYl1iPD5YgZgY86dNRJE+7vDN5ZifyHNUzhsiUXq7R1FjVhSI2qpAZdw8CygWWgsAdxjPEfQq1qVO5Su1lLIxDGDBkMwiM7ZkEceprn9DcFtplQD3p8KgzA7wKc+IYUTEDNW2Ha0gW0ykXIG0kP3ZBKODI8MzukA+WRWSWJeDbHKdOoBDESAQrNB5CrgleI3fiOJwDFZ29csIlY6GDKkdYkgKcep5is5u1jKl18OQDuJLbCGJxAaCBIA+6Yyaps9oXFfw+84MzG6FJIgGSpicCD8ahHDJEnmRr2gABuYkRAKnCwsRlhLZWPKccU3bHac7rtu54tsEAKo292qOF3cEgevHQ1lDUNAhCDbK3AGZ1c5Ck5ML4mUiByD6ihL1v3lG7c11dpkHaoJG0qJIaWWII4NWxxu7sqnktVR0H2baxLe8yh2kgQSCF8WZAEies8ZpBNwY4YwVyBtjgZnwiWH0rL+0AXCSwRWJYqZcApMoCD1ZSRxyKptatwPCSuYYtBAMTLHgY460vbk/JJZEvBtuATOIQrJEzkYESD0EU1zSQwzG5SN26CZwYOCBGBxMmsy3fF07laHy4VQ0iWYbXdoJIMGZIg1ba7Tc2vduEMVg+kAEBQvik4/xqOsl2GpRfcv1DsWYFbYQDdCrsQkAwSOkjy6gc80f2v2ylyWNpM7AdoSJPiO1toKA4EcDPWse/rVU7ixMnAIWU3iScSIDeQjHSsgajdyY9D8IAx8KtjBy7lcppcI67Taqw7MRbCsygKUGJG05UEQvImDE9YwEJNzxMW2rcieoe2wMHMDIP1rE0moZTAyTIEEYPQ/DHyope1mZpxxtO4eHI9PgYoeOSfARyRfcrvaaTKg5NsCBOT+cmDihPsrERBnaGH+yWgN8JNa2i7YNoFjtl8RB8Sggz+tL/KwS2iEGLbhllZB3Q2CTwYHhqanJcUKSi+QT2Xum3rbLQcXkOB/pxEfOKA1NsnMcjd04DbD/AMWK0rN9e8VwYK3EbIyCpBaI+7xB9KHbtdlsPZhdrNPCkwR0aJgEA48/WrVJt2VSSSAtLdgPAXxIQS0SACCdp6HEVXf05XkR4ivSNywSPoR9agr8555+VF6ztTvLSK3vJgEADERBA5OJmrfJTxQOlyYByBxEA5k8n1NQe2REiJmPUAkH8xUN1Ha7tLvbdoMDvtApuxDJMgfEUxAW/wBfypU1NUiNF7GcnmBk/SlbGevHQcesVG7hiOYYj6GKSXj/AD64NVtEzQABtqSCGmNw++nlE4jH1M1eLI2IfDu8SlWwv3gIC5b8W7zjyrPfXOCVxAlRjgBpx5ZFQHaDAAAARMEAyfiZzFV+3Jlm6NPUWSdpKFYCqCASAV6CIySSears6iQCcbsltxBEQZ3Ec4HBnkTmg/8AKdxWPi5wZzIJ3EfM/rT2+0oP9GvPBLHw9VgmCD1/KKjpKh7o0O/EsLm4m2Sq4KSFWNp8vMCBGT1oW6m1lYSBvyytOQFcEeon8uainbAVY7pSJD+IvlhMEw2YkiqdVqTughZGJjORkH6xTjBpilNMPW1utLO4bT7pUEB35bzgwpjI97jrHWrDE+EKyxCoyEGJEgyTJIM+UcTQ1vtEK27YjA7sHf1ETJMyJwaoHaDC33fK7t+cmYA5PGB0oUJWDmg54EiQCFgkl2KlD7wwMMSYjiiDf3EbjuYQzFeWYMWKxESJJkc+fFBfaxsUlR70EjG4FZIjgCCPzqO9QPAAZwBPiBBkMPI4OPWk4j2CLmsDAgoMgsTzI+7tE+EzOfKhb9lVAmQRxgAmQZJG4xBx61f9oTEYXoCJggAAkEn58xHrVJvbiJIMH/hA2iOn8inFURk7QrDRyFPPO6CIgCB6jmiivgJK4jbA90tzIac4JqFh0wCygAgkdefGCJ8uvkKoOp6EgiD8gYmI9P5NDTY06RM3jswxIK7do5QKQ3lkeH+/iqreoeQBgrJ4I5g5Iz0H1qy2QQDKqfjt4BEczJj4Zozs3Q96y/vFRoUEmCAHO0YBBmfKeJMU+3gLAjqQRMMH53DMkwDuB/hPSqL1wMvMHBAEsPIyTkcDAmq0vRGAcAwR+hmfpSNrAIwCT1nipqJByKppTSFORirCsYmn3UwpEUAT7ylUKVAGwU03VbsnmSeefwVB7dncvdq0Q0yWPixtMkDrNaOrvsHzmAp5nDIrRIxgGD6g1UmpbI2kSQDxVHJo1/1FJ7mIKHOSf3hM+dVrp7Pk3wh6LbUkz4eoHNMblyY2x19f+tLn/MHEF1WntlWKq0gEjD8+Zp20FvorfLfRjs2D6R1n+Yp03nHT4n6UWw0M89noQYVzGPvcwfSqNXp/3mA8Ey3hPM9MVtWnfMD3fHzGBjifWn7993PnyYxOczTUmg9tGINBgnbcgde7JweJPQ0hoGMbQ56gd03TNbi3HUwSD0B3Y560rqssbWAiMbgJ5zE/Cnsxe2vyYzaBygwxli3ut1UdKHbs9wYKNPkVM/SK3r89XWYmQQfjPrTPqWOSwkkSQJEe6R6dKezDRGMNBdMDY55AwfiQPrNOezLuB3bTxG3OP+lbLoYneY4wCKVoEgHcQcj3CeeZNLdj9tGI3Z12M22/q/xqH2G4fuNj0rW2QTLcHy5ExPPH91S+zR7ziDkQRkZH6z9Ke7RH20zKOguf+W38/OoNo36ofpWnsA+/InoVmPOJ6GmuJMeIn1ET9B50bsPbRnHs+4fuHj04FD7POtkWsHxEehU5/KhdcnX4KehkZg+tNSt0RlCuxm05pMc0iKsKxAxSLTSpUAKlUo+NKgDr744/2R+rUM3n6UqVZ0bGVdD681YWz8DjApUqBIHe8fP8hVX2hp5/SmpVJCZD7U08/p5UZprhZQSSTPmaVKhggqzpw1wyWxx43Hl5H1rV0fs9Yc3N6btsRLvjH+1TUqrm6XBOCsh2j2DYW4FW2ANoMS3nHnW57O+zmnYPusoYaBImKVKs7k9e5dqr7FOk7FsQ37pD4bvInjZHPxqPY3ZtrwzbQ+FOVU/j8x6CmpVBtjpGh9gt93/Rpw591fP4VLRaG3nwL/SXOg/EtKlUbdCQWyjZHSDj4UOEHeD4N/ClSoT4EAdqLJb1VfyNc37a2QEVwIadk+ajIB86alWnF3RDJ8Tk3H6VUaVKtxgFTimpUATDUqVKgD/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hQSEBUUEhQVFRQUFBUSFhcUFBQVFhQUFRQVFBcVFRQYHCYeGBkjGRUVHzAgIykpLCwtFR4xNTAqNSYrLCkBCQoKDgwOGg8PGiwfHyQsKiopLCwpLCwsLCwsLCksLCksLCwsLCwsKSksLCwsKSwpKSwpLCwsLCwpKSwpLCksKf/AABEIAQMAwgMBIgACEQEDEQH/xAAcAAABBQEBAQAAAAAAAAAAAAAEAAECAwUGBwj/xABLEAACAQMDAQUFBQQFCQYHAAABAhEAAyEEEjFBBRMiUWEGMnGBkRRCUqGxByPB8DOSwtHhFSRiY3KCorPxNENEU7TSJWRzg5Oksv/EABoBAAIDAQEAAAAAAAAAAAAAAAABAgMEBQb/xAApEQACAgIBAwMEAwEBAAAAAAAAAQIRAxIhBDFBBRMyIjNRcSNh8IFC/9oADAMBAAIRAxEAPwDjgMVArRATFQKV6I5xRtpbauK0ttIZTtpwtW7aQWgZWFp9lWhKmlkmgQPtpttEPag0wtzSGU7KbbRASo7KAKdtNtq7bTFaAKdtMVq/bTbaAKNtIrVxSiOzmVbqFyQu4CQQCN3hBk+pqMpaqyUVboz9tNtq9rcGMiMZ5+BqJWpCKdtNtq4rUdtAFRFMRVu2olaQ7K9tKrIpUBZrC3ioMtGd3iqmSpFQMVpbav2UtlAyjZThKu2VIJQBUluihYx60rKVcxqLGBPbzVrIAIA/61IrSoFYOVqPd1eUpbKAB9lR2USUqJSmAPspbav2UilIAfbTEhYZhIDIT/8AkQfxq8pWf2zd22wJgsZ85Vc8eUkfSqs0qgy3Ermg3W2Ntx1/C7D6Ex+UVQVrX7Zty4uDh1B+cD9QVNZpWninvBMMkdZNFBWo7aIK1DZVhApK1HbV5WolaAKdtKrdtKgDoBb8NDslHC3iqWSmVguyl3dEbKQt0DKO7pwlX93Ti3SsClUqzbU9lOEpAUbKbZROylsoAG2UtlE7KbZQAMVqJSitlRKUWAMUpFKI2UxSgZDTaRnbavMM3IGFUsefQGuV7T7RBuSOBCrHJCmQ09JMmBXT6vRG5auKCQe7ZpHPhE/SBXGJZiYEEA5PP3eB05P0rm9Xkd6m/pYKtjv9Bba7pbaONtzubTICeRthGU+owR5kx5UBqtIyOVYQwiR8QGGPgRW12JrEvaK0rjelq2ieCBcslVClx0gkEwZU+eKG7d0Jt32VmLnncZkwSomScwtUenZ5OTxst63GlFTRjlKiUokpUSldo5gMVqBSiSlQKUAU7KVW7KVAHRKmKqZKMVMVWbdKysF7ulsonu6bZRYwfZUglW7KlsosCkJT7KvFunFulYA4Slsonu6bu6QA+ym2UT3dLu6LAF2UxSiSlNsosAXZTFaIKVbprfvHZuARieRtHG4wRiSOcVGUqVkoq3Ri9qaq5atF7Ubie7yYkXFYEDPPX5eorj7Om3QXJKyVbwt3axEncp8RCsDHMjr13PaLtRGZVU7ktmcwbVxiMttiTAlB8yOayLYa44S0plyFAGATkqAvU5PNcrPNSm2dXBBxhTO09n7h+yCyW29zeuyVksh2m4u1Ihwd1wQwjPQ0V2objMGugSRErIDffnafEhIcHaeJ5iKzf2faYsL8OVeLLg5AO9mQL6HxbTM89ImuieyIa26BGOw+FfEzjwhtxMAbehx4scCsuHNHHmtl+bE54qRgFKiUrR1WnCqohw43Bw0RIiIwD1PM9KEKV6GMrVnEap0ClKiUokpUClSED7KVX7aagDpETFRKUUExUClRKwbZTbKJ2UtlIAbu6cW6vFupC3SsZR3dPsogW6Xd0WBRspbKIFul3dKwB+7ptlEbKYpRYwY26iUonZUTbosAYpQHbdi4dOxtNsbIPSV2ksoJIEwD58VrFK5vt/tu4rtYVdq927ncILnu3EqQfdiegMyKzdTKoOjV0sdsiOUfR7WO45DFfMkq9vjylWaPhRfZCqNTYnIF6xhuWAvEiR57Wiq7Vhm3RCgKWkHmDuIDckienQcGDGjb7L7m/bYEQt62xMEABbi4aQCG+9xwQa5TTqzrWrNT9nunJe+0xbt2hIKkgxclWIxhTbnzmOa6vQWFfT2wPH+7tEoSAys1oMSjR13WzsPO3E1j+wit9t1ajAKXIE8gXLg4+BrruxfZn7RoNPdRxbuCxbVWCg/dRdr5lhKnBmPI8VimnOXBfagrZidqaV+6T3ig3FSVgrJyH8jgfQ/LHKV047x1uJetw6B7e7BEggFZ5/BBOIIIMYGNa0st4uK7fp2W8bi/ByOtx1O15M8pVbJW1f7LGAp+tA39GVOa6SkmYaAdlPV2ynp2I6XbiobKL2eEVUUqFkCjZTbKI20tlFgUBKkEq0JUglIZTsp9lX7KfZSGD7KWyiNlLZSsAc26iUooJUSlFgDG3UClFlKiUp2MENuuU9o0/wA8tgzB09wH5i70rsylch7ViNUvl9lvf8u/WTqn/GzX0f3EC6K3One2rpbdl5uEONtzcHxwjFY88SYzVfaL/wCcWyXa5FxFliU2kMAZtKoUYzPMMvpWL/lBlBGAIcZJGGjcdozOPpiqLuoJY3CfdO4n3QNlxVIA5Mbp5zBrA3xwdNR55PRfYez/APFNWNwE96IxwL/A9SK7j2RuNc7Nt2re0XO5txvJ2t5qVGRIRhuHGDBrgvYmzPa19mIYzfNtpOf3ogqRzKnp51u6HWvpbioWIKM6+Pw2nDPwCJ2HxwOfcJyKwbaTX6NEo7xaR0vbdsNcckbXdYKsAZZVcAqwwwKiJ58AkCuLawRXV3u1++uHBRogISCT4WJYFcMPdyOij1rmnc11fT5KTnX9HK6yLio2NcvdetC3NQTU3zVZSuqkc9soNseVKrdtKmKzp9nhqopRbLgVWUqFiB9lPsq7ZT7KLApFupBKt2VMJSsCnZS2Vdsp9tAyjZTbKv2UtlKwKdtR2URsptlIAcpUdlE7KiVosYMyVwHt5ZjUK0sAbQnPGXTB4UEc/OvRWWuO9uOy0a5ZuH3ttxD6gbWXnGCW+tZ+o+DZq6T7iPPkA4Oenh4JK7D4z57QaidUJxGc4G4+JeZOBxFX3uzts7pPvR5YKt/aNWXtKFMCOv8AzFH8a59o62rOx/Z52OL1y1fdmZmGqtkOxJBW1buAgzjLPXXp2gjk2XWdpK93d8NzarQNrEw4jbz+IZFYX7ODCWx/r9Sv10M/2a7rtTsS3eksoMHcIEEHeTII4yqn5Vzs/wAi6LSdMxez9CVvDu2LW8yj+9bJViME7lyekgg+QoC6mT8TR+n7EdWa21xmXuS1pji5bKXEQjcDJG10/qmZmhbiznzz9a6fpf8A6f6Ob6i19IGUqJSiWSoFK7aOSD7KVX7KVAHRlabZV5Wm21XYynZS2VdtpbKVgVBKkEqwLUgtKwK9lLZV22n20rGUbKWyr9tNtosCnZTFKv20xWgCgrUCtEFaiVoGDFK532t0+5U9Evt/VW3/AH11BWuc9sCAqyYm1qvP8FvyrP1D/jZp6X7qPOe0BlvhcH/Cp86hq1kmfJ//AO1NT114HdG7AcYX/Vr5xVeruMSZAWN/JnqsjP1+Vc1Hbfk7r9nAPgjprGHH4tFeET8q9ODyD8P8c/nXjf7P4Z0lXc/bLYkbYh7F9dufOAeOR0ma9a09xoMQ4KgEYDrIHOSDyOY+dY8/EiL55K9Yv72162r4+jWG/smuda3W/wBoahTcs+KM31IPhMNaYiZ9V/Ssi8mT8T+tdL0x/Jfo5vXL4v8AYGyVWyUUUqBSuwc0H2Uqv2UqdgdAUrM9ou1vsmluX9m/Zt8O7bJZgvvQY5HStciuO/aZrUGlSyXUPdv2SVkbu6VizNt52jaKzylSstxx2kkbPs92u+oRzcsmyyXDaK71uAkKrSrqACPEK1NtZXspcV9ObikEXL+oufW6wAI5B2hefMVs7aUJXFNjyRSk0iAWpAVNEkxXN+zntcdXee39na2q95Fw3FcE2nVCCoUFTLD/ABpuSRFRb5R0UU+2pAU+2nYqK9tNtqwiltpBRXtpbas20ttFhRUVqBWiCtRK0WFAxWua9skO1Ij+i1fInHdIf0muqZa5n2zXwp/9PV/lZBqnO/42aem+6jzDUq25/EcG4RwJi0D0+nyqjU6UCf8A7hB/qEc/zmi9WZLdPf8Azsnr8qhqBI+Tfmi8/T8q5yO00db+zogE4n/PdGZniWvj+NemnTb4Iwdq5HhMBbc55GAfrXln7P7niueX2nQnj/5hh/ar1qysQMzER9Bx8qx5/kRMzWqxazu2v+9ZfFg+KxfwCMH6eVCX08R+J/WtXXCRZ9NRbwMe8rJn08VZ14Z+h/IVu9Of1MwddzFApWoFKIK1E28T6xXas5YPtpVbFNTtBR55ofb3VJAW/vEe7dCv8vF4vzrH7Q1Fy/eN2/dZ2IiSqYHRVAgBR4setVdoWgPJQwB25gN1WGAI44z8SKqtGLZAxMn+HPyP1rmXcU0zsxS27HaexXba6bVNaNy0NPdHeM7Sm26BCiT1IABnymvTLNwOJQhh5qQw+orwPvMj/S4Prg/oT9Ktsa42/EhdGBglCQQfiCDUoZK4K8uBSe10e6arX27CG7dcJbSCzNwMgD4kmAB5muB/ZXrEYldw7w2mO04LF7xdtv4oAWY865LtH2gvai2tu7qLrKuQpfbJ6FhA3H4zFT7P1ZsMlyyzJdtsIYhWBGA046jdg8yacsnKFDp2oNWe1WdbbdmVLltmXDKrqzLBg7lBkZ86vry/9nmqtpr9ZduslsXSe63sFlbl9nKicAwEr0u9qkW011mAtqpdnkFQoEkyMH4Vcp2Y543F0c5ofbM3O1Lui7kAWu8m53hJhADJTbGdyjBxNdRFeRew/tFaudu37p3Aao3Vs7hmXdGUMAfDKoR8YFeviiMrCcaY0Uopn1KKQrMqlpIDECQIBieeR9arTVEx4SGnxAgnw+L3SOeBmhzSFGDfYtK0xWpLuhjE58KgMHIgD3SM5JyMVPbz5jkHkfEdKSmmDg0Dslcn7d3AqW5nNvWDAn/w9diy1yXt6p2W9pg7NZ0B/wDCk9fh+dV5vgy3p/uI8s1OpG5sN1/CP+6br5waHuXmiIUROTJ/7sRPAzxVmrRt7ZPPM/6piMj4UObHBxmfztT+tY40deVm77HMpa5uLf0ukIC7o/7Qg8W3EHceesV7LadrcbQXXPvFg4gtIJzxHUcnmvIPYl9o1J693Zf+rqtOa9p1Fvcxg9W48993+MVi6j5DXbkz9V2indpO5SL+n94HpdtoYKyD1qpiDBBnAzMzgdah2tJDDHhNl8g8DVCfyQVZdIQGYUJumDhQpM8+UVp9PdTf6MnWRWi/ZURVD3fGFnBE9OZj6/3VZpru5FbzUT1zGa5rtLtTu+0ghYQ9u0QD90q7blk9SGnHmfKurPJUVJf0YMeLabi/7OjilVy6ckSBzmlUt4/kp1f4PE01wuKw2gwybJG5FDRA2sfDxt3f6VDIyuh8QSW3KDghd0Bgw6RiG86H70IJBG73SIIPBBIkAA+cT8c0VYvKw3GffInaplWRioZAPFnaCIiDXLS15R1b/Jfc0JNtDbZSYBlm8vD0GDKg9cU99GVQ2xmLAMdsBdkGSQeeCAQfunzq72i7Ps27Gj7lFFxrVw3WQlSX75oB5yBET0IrR1ns6Ldu2vf3+8fRreC7EupLPc8MllKrG0YBySfSrVK6JGHfhWVGOTEDnExEiRNEM/jZQclR14Pw6e8PpR3a2mv2jtZrNxtumfaoKN47dt1AJBE8A5ExNQ1ejZNTFzTOr969o92BeYEbl2LtmYgR5hablt3HGl2BF1Egf6WPg34T8en+NY/abEMRlVeGKydpYdSvBPX51p2u6hx3kFlDAXCfeY/dB9CD8FqPaOhY2NxIfaWBYQuEHPXMMvxk1KLphL6kYKnyweQRgg9CPUGvf/Yz29sauyAZS+o2G2x3MSAALgciCGPU9ZHx8AKwJg+Uxjiea0vZ3t19JqFvW87cOswLlskbl+fQ9CAat8GZxT7n0VodM5A33O8K47yApJ4IUDAB6sIJ84ArRSyAOT54MCfgOvqc0F2R2gl+xbu2TNt1DIY+qkdGBkEeYNHrbJ6GklRS5X4EyxkGf9qSJ6fnUbloEMyKGvEDJMFo4DHmOc/41YEqSggyBPp5/wA/30nQKwV18xHoelcl7e4W3H4NZ/6R67W7ozuLFid5naYxAHux0iuL/aXtS3ZLNAP2sTDECdHcGYBjJ+knpUJzuDLcUayJnlOqy/8AvD/lPQxEhMfh8szaNPf1Kl5ljBU+6fwsOsdDPyqgasQAATGyDIHCmPOJGapSOg3yb3shc/7SOP8ANZHyu6dhXtmm1QcB1zJY4yP6Rp/M14R7LvcI1Jt7Qo0r7twZiVlWgQRBhDnoRXV6X2xGl7KZSyNqTfuLbVeUUXA/fMCT94Y9fgaz5cblLgL+k2vaDtq3a1WoW5dADWyBkQrWxvKH13RA8yaq7W9u9Iy6hDcLljeUbEchg27aQ0REnn0rzq4Z0zXon96qlsyScsT/AKR6+eKyjrCDIkcR5jyPyq/Bj0ba/RVlSmkmd1pPb4Wgi907bGuAw4UMhUKhz7xlSfnWNr/aN9Tqu9Vdk29oXdu2sEZQwIAxJXzjNZ/tGNl/aOltRj7p8Rj8xQnYjA30DkBfFJPTwtyT0ifrV2146I6JZL8m6/7StWhKFklDtM2593HM+lNXLa+2TduEHBdiM9CxjrSp7sj7cTQDhgDMi4QYYCSxLFiABAHGPWs7TJuYCSEZo8JjEEjMZz/Io12XDSdzJ7qHMqQoLz7wO0ZBniug0HZOmc2xZ1RLd/asi1dtBXh394EHMSTA4ECs10FWY0srEMSW3gOGlmk8HaAIHAxOR8K7T2w023V7UvKht2dLp9hAJYd2pmTx79ZnbPZQHbFy0m8h9Tsk+7+8cMVJAAgMSPlXSdqaLUN2s57r9xqNYltbm7pb2oV2zyBbf6GmmWJeB+1extR/lAsqodPc1VjSg7/GDaVLZG3y8DfQ0H2XcV+1nuhAHS7q7xeBJCreYSY+H5VT2Zp2f2gF10ZUOs1F0FlIVlTeQQ/XAX6+tAeyNxxc1t5mbw6PVXACSQC6kDHTDCi+O/gEmN2VqU+y6i6Rue1p7CHvlLgM2psY23JEeFsDFBdq6TTppBfFpC96/fWUZrQULasxASVgMxxx4jWjpNUz9m6tiSWuX9Fak7fe8TNBXEeGPSq+3VQ9nWLcTI1DKVO3xd8gnnJIWIYfdmm51L/oa2jkG7L8KwWklATKlfFaVvd5ES2eKdux7gcSVjasG6DbXKnw5ETiJnkij9QwW6YEDzmY7u0AAcxMgCI60ZbRt0I6bhDK1wlQYTeRGZaSRA6jpU/dZF40dd+xfVlPA+nvkvlLygtZVPEWFzxbUkgQYkk17At2a8i/Z+rKe+Fne7IqIwtpw5diTdMm0J+6ea9I7H7RZ7Za4oUhyng3PEfiEeE0t7K5Q5NF18qpmh9Z2yinaoe4w6KuAegYng+lZ+l9pVe4UZGQgSZBmcYAAJbn0qSnHyVOEvBqX7CQrvAdcKZ2ySZjb8B+VcX7ea9Gu2tO5Mvp9Y8ATtPcEK7YJCwLoxXV9r6oJaxaS88XXtI5jc6qNqQRySY9K8x1PtBe1Wusm8lpNlnVoq2gxjdprwO7cT1Axioya1dF2OLckzgbrjeTMg7MgN0VhPHORQwcADk+705gEdfjReoHj/3k/Q0J91fgn91CND7mv7La42zd2cNp9QlzcRDKLRZdsZBEH61jajUnPhGScyT61qezCAs6kxNu+P8A9a+36qKzb4BnPDTxPQ+XwNNVsxP4kxrHOn2SNu/ftgYPVgfoKCZmnn0xjHl8KKWBaPUzBHGBBDCc9Yod2z18+RHT++pryVy7Is10s0lnI243Ek+f6k1Vp1hgcH0bj5+lE6xlldvu7evnG5gPQMxFU6W6A6kgRORG6V6iPOJ+tNdhPuK5oMnHU9P8KVHjQ3GzAE5iRic0qWxPUBtsFeCPdE8GT5D6dfSj9L2p3d1LlvLowYFhvCkDB2mNwIPXPxoK4W3bm8JVVAgbd2MSRieJIovR9lG4JbCgKpBjcFB8WCRO3nPlzVMqXLIRTb4Oi7D17Xdat5ERrhvC8F91FKr3mTOBAI+WeK0tJqWu61WNzD3Hb75Ct4nkbTC7cwcEx8axdPaNtw6uqwwI2sAUwIKMPewSCCZ69YrS7J1At3GbEm2WTdO1bm9XB4yPAokeZnmsUpLwbFCS7l/Y/bL3HJLsVtWr5UEjG9QAzMqkiDghscZAFRs9ot3OpLHaw04tW0CgFiYO07PvDcxzJ8JjjDXNTuDkJbsstk24FssrNJzckAjBXOTMH0IOlKFGW7wrKFCld0KRvJniOPUH0pX5CnRfotSB2YqsviftBCBGXCJECeoJ4P4viRR7WOF0+kBG1jYDqJwyPcuZAUkxjIPTr0M+0dSraawiCGV77YOdrhVV4klWOzEExnmhfau8FW0rNtcaa2q94QuPGsBAvulc5gznMitEXtJFbVIE1ujJJyeGzOMT6zIkSBPBqkXHBH3ivDOPe8MYCmTgzzyYqi2dixKkgR/5ioCARzhfyBz5UUz3MkDidw3eAAYLCcmTkelT5XBF88nof7PrIRHu7NrEIO8VQTs2BiJ5QS2QAY281sdpa9UNpwE2i6hV0nG87W3kEEgqx8McgZrzLQdom0x27j4QMEiTC5gCZnGfOuk7J7X3Lc7x3KhADaLFzeUncYAO5fCCCcilsuzIOLuzr+1LpFvd41QHa6C3t/e5lC3IUlgMcTPXIHZejViSqOrFgWcNLYggNMk5kxOBHlFYHtD7QMyC0jNbKp3bhj4gbJKq8gwWNk25ycmelBj2wKApZG2VgtLe8Ml4Y5Mjz8+eSm0gSdHd+09sm20EtcSySiZ3eJlG5DMkhRMjOPWvKtW264DnFu6xMn8DmT8fOtnX+0dy9J3CdqjlgWZBiYjbMsD0PWsC829lL4PcX8Qcg2myOnSf76Izu0WRjVGVd94fFDz6maGPAnyHUdDn8qV0jcf93+NUGI5PH6VoSIyZteytxRqIaMi4IzmdPfWBE/iFY965IkHqOCRiK0vZEj7ZaBky20RHJV1zPxNZTsIiG6eXlFCX1EW/pLtNd/duIBBiSfeAB6ehMT8BVaovlnH9mpae2CtyMFRuALRIyW6ZgCflVXfkCAB+Xp/7RVi7kH2QRqdQWS3OdqlB6RkjgedDFvL+HpV18ju7ZBWYIcZndLQT6bY+lCFvQeeKI9hSNM35z3hzn60qze9/mKVGobMKsQVckwYMTHinEcY55nFa/ZmtK29omTGOPHuj3j5BhI+FYl1iPD5YgZgY86dNRJE+7vDN5ZifyHNUzhsiUXq7R1FjVhSI2qpAZdw8CygWWgsAdxjPEfQq1qVO5Su1lLIxDGDBkMwiM7ZkEceprn9DcFtplQD3p8KgzA7wKc+IYUTEDNW2Ha0gW0ykXIG0kP3ZBKODI8MzukA+WRWSWJeDbHKdOoBDESAQrNB5CrgleI3fiOJwDFZ29csIlY6GDKkdYkgKcep5is5u1jKl18OQDuJLbCGJxAaCBIA+6Yyaps9oXFfw+84MzG6FJIgGSpicCD8ahHDJEnmRr2gABuYkRAKnCwsRlhLZWPKccU3bHac7rtu54tsEAKo292qOF3cEgevHQ1lDUNAhCDbK3AGZ1c5Ck5ML4mUiByD6ihL1v3lG7c11dpkHaoJG0qJIaWWII4NWxxu7sqnktVR0H2baxLe8yh2kgQSCF8WZAEies8ZpBNwY4YwVyBtjgZnwiWH0rL+0AXCSwRWJYqZcApMoCD1ZSRxyKptatwPCSuYYtBAMTLHgY460vbk/JJZEvBtuATOIQrJEzkYESD0EU1zSQwzG5SN26CZwYOCBGBxMmsy3fF07laHy4VQ0iWYbXdoJIMGZIg1ba7Tc2vduEMVg+kAEBQvik4/xqOsl2GpRfcv1DsWYFbYQDdCrsQkAwSOkjy6gc80f2v2ylyWNpM7AdoSJPiO1toKA4EcDPWse/rVU7ixMnAIWU3iScSIDeQjHSsgajdyY9D8IAx8KtjBy7lcppcI67Taqw7MRbCsygKUGJG05UEQvImDE9YwEJNzxMW2rcieoe2wMHMDIP1rE0moZTAyTIEEYPQ/DHyope1mZpxxtO4eHI9PgYoeOSfARyRfcrvaaTKg5NsCBOT+cmDihPsrERBnaGH+yWgN8JNa2i7YNoFjtl8RB8Sggz+tL/KwS2iEGLbhllZB3Q2CTwYHhqanJcUKSi+QT2Xum3rbLQcXkOB/pxEfOKA1NsnMcjd04DbD/AMWK0rN9e8VwYK3EbIyCpBaI+7xB9KHbtdlsPZhdrNPCkwR0aJgEA48/WrVJt2VSSSAtLdgPAXxIQS0SACCdp6HEVXf05XkR4ivSNywSPoR9agr8555+VF6ztTvLSK3vJgEADERBA5OJmrfJTxQOlyYByBxEA5k8n1NQe2REiJmPUAkH8xUN1Ha7tLvbdoMDvtApuxDJMgfEUxAW/wBfypU1NUiNF7GcnmBk/SlbGevHQcesVG7hiOYYj6GKSXj/AD64NVtEzQABtqSCGmNw++nlE4jH1M1eLI2IfDu8SlWwv3gIC5b8W7zjyrPfXOCVxAlRjgBpx5ZFQHaDAAAARMEAyfiZzFV+3Jlm6NPUWSdpKFYCqCASAV6CIySSears6iQCcbsltxBEQZ3Ec4HBnkTmg/8AKdxWPi5wZzIJ3EfM/rT2+0oP9GvPBLHw9VgmCD1/KKjpKh7o0O/EsLm4m2Sq4KSFWNp8vMCBGT1oW6m1lYSBvyytOQFcEeon8uainbAVY7pSJD+IvlhMEw2YkiqdVqTughZGJjORkH6xTjBpilNMPW1utLO4bT7pUEB35bzgwpjI97jrHWrDE+EKyxCoyEGJEgyTJIM+UcTQ1vtEK27YjA7sHf1ETJMyJwaoHaDC33fK7t+cmYA5PGB0oUJWDmg54EiQCFgkl2KlD7wwMMSYjiiDf3EbjuYQzFeWYMWKxESJJkc+fFBfaxsUlR70EjG4FZIjgCCPzqO9QPAAZwBPiBBkMPI4OPWk4j2CLmsDAgoMgsTzI+7tE+EzOfKhb9lVAmQRxgAmQZJG4xBx61f9oTEYXoCJggAAkEn58xHrVJvbiJIMH/hA2iOn8inFURk7QrDRyFPPO6CIgCB6jmiivgJK4jbA90tzIac4JqFh0wCygAgkdefGCJ8uvkKoOp6EgiD8gYmI9P5NDTY06RM3jswxIK7do5QKQ3lkeH+/iqreoeQBgrJ4I5g5Iz0H1qy2QQDKqfjt4BEczJj4Zozs3Q96y/vFRoUEmCAHO0YBBmfKeJMU+3gLAjqQRMMH53DMkwDuB/hPSqL1wMvMHBAEsPIyTkcDAmq0vRGAcAwR+hmfpSNrAIwCT1nipqJByKppTSFORirCsYmn3UwpEUAT7ylUKVAGwU03VbsnmSeefwVB7dncvdq0Q0yWPixtMkDrNaOrvsHzmAp5nDIrRIxgGD6g1UmpbI2kSQDxVHJo1/1FJ7mIKHOSf3hM+dVrp7Pk3wh6LbUkz4eoHNMblyY2x19f+tLn/MHEF1WntlWKq0gEjD8+Zp20FvorfLfRjs2D6R1n+Yp03nHT4n6UWw0M89noQYVzGPvcwfSqNXp/3mA8Ey3hPM9MVtWnfMD3fHzGBjifWn7993PnyYxOczTUmg9tGINBgnbcgde7JweJPQ0hoGMbQ56gd03TNbi3HUwSD0B3Y560rqssbWAiMbgJ5zE/Cnsxe2vyYzaBygwxli3ut1UdKHbs9wYKNPkVM/SK3r89XWYmQQfjPrTPqWOSwkkSQJEe6R6dKezDRGMNBdMDY55AwfiQPrNOezLuB3bTxG3OP+lbLoYneY4wCKVoEgHcQcj3CeeZNLdj9tGI3Z12M22/q/xqH2G4fuNj0rW2QTLcHy5ExPPH91S+zR7ziDkQRkZH6z9Ke7RH20zKOguf+W38/OoNo36ofpWnsA+/InoVmPOJ6GmuJMeIn1ET9B50bsPbRnHs+4fuHj04FD7POtkWsHxEehU5/KhdcnX4KehkZg+tNSt0RlCuxm05pMc0iKsKxAxSLTSpUAKlUo+NKgDr744/2R+rUM3n6UqVZ0bGVdD681YWz8DjApUqBIHe8fP8hVX2hp5/SmpVJCZD7U08/p5UZprhZQSSTPmaVKhggqzpw1wyWxx43Hl5H1rV0fs9Yc3N6btsRLvjH+1TUqrm6XBOCsh2j2DYW4FW2ANoMS3nHnW57O+zmnYPusoYaBImKVKs7k9e5dqr7FOk7FsQ37pD4bvInjZHPxqPY3ZtrwzbQ+FOVU/j8x6CmpVBtjpGh9gt93/Rpw591fP4VLRaG3nwL/SXOg/EtKlUbdCQWyjZHSDj4UOEHeD4N/ClSoT4EAdqLJb1VfyNc37a2QEVwIadk+ajIB86alWnF3RDJ8Tk3H6VUaVKtxgFTimpUATDUqVKgD//2Q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3869664" y="427945"/>
            <a:ext cx="1580958" cy="1204625"/>
            <a:chOff x="1186540" y="684735"/>
            <a:chExt cx="2139258" cy="1606167"/>
          </a:xfrm>
        </p:grpSpPr>
        <p:pic>
          <p:nvPicPr>
            <p:cNvPr id="4" name="Image 3" descr="firefox_smal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540" y="1383123"/>
              <a:ext cx="635000" cy="616857"/>
            </a:xfrm>
            <a:prstGeom prst="rect">
              <a:avLst/>
            </a:prstGeom>
          </p:spPr>
        </p:pic>
        <p:pic>
          <p:nvPicPr>
            <p:cNvPr id="5" name="Image 4" descr="ie_smal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4843" y="684735"/>
              <a:ext cx="666801" cy="666801"/>
            </a:xfrm>
            <a:prstGeom prst="rect">
              <a:avLst/>
            </a:prstGeom>
          </p:spPr>
        </p:pic>
        <p:pic>
          <p:nvPicPr>
            <p:cNvPr id="6" name="Image 5" descr="chrome_smal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2043" y="728277"/>
              <a:ext cx="546050" cy="546050"/>
            </a:xfrm>
            <a:prstGeom prst="rect">
              <a:avLst/>
            </a:prstGeom>
          </p:spPr>
        </p:pic>
        <p:pic>
          <p:nvPicPr>
            <p:cNvPr id="11" name="Image 10" descr="safari_small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1375" y="1764122"/>
              <a:ext cx="526780" cy="526780"/>
            </a:xfrm>
            <a:prstGeom prst="rect">
              <a:avLst/>
            </a:prstGeom>
          </p:spPr>
        </p:pic>
        <p:pic>
          <p:nvPicPr>
            <p:cNvPr id="19" name="Image 18" descr="opera_smal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64555" y="1395078"/>
              <a:ext cx="561243" cy="561243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4826500" y="3233876"/>
            <a:ext cx="3345296" cy="1425947"/>
            <a:chOff x="5210305" y="1453134"/>
            <a:chExt cx="3591520" cy="15813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10305" y="1453134"/>
              <a:ext cx="780894" cy="158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78424" y="1662524"/>
              <a:ext cx="744891" cy="137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137324" y="1662524"/>
              <a:ext cx="755327" cy="137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068400" y="1758094"/>
              <a:ext cx="7334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Back to the title again</a:t>
            </a:r>
            <a:endParaRPr lang="en-US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60374" y="1647318"/>
            <a:ext cx="8226425" cy="10215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Do </a:t>
            </a:r>
            <a:r>
              <a:rPr kumimoji="0" lang="en-US" sz="4000" b="0" i="0" u="none" strike="noStrike" kern="1200" cap="all" spc="0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All Users </a:t>
            </a:r>
            <a:r>
              <a:rPr kumimoji="0" lang="en-US" sz="3200" b="0" i="0" u="none" strike="noStrike" kern="1200" cap="all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Benefit Equally from Web Performance Optimizations?</a:t>
            </a:r>
            <a:endParaRPr kumimoji="0" lang="en-US" sz="3200" b="0" i="0" u="none" strike="noStrike" kern="1200" cap="all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41275" dist="254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659121" y="2725058"/>
            <a:ext cx="2313779" cy="2203305"/>
            <a:chOff x="236325" y="2517550"/>
            <a:chExt cx="3717432" cy="3456716"/>
          </a:xfrm>
        </p:grpSpPr>
        <p:pic>
          <p:nvPicPr>
            <p:cNvPr id="31" name="Picture 16" descr="https://encrypted-tbn0.gstatic.com/images?q=tbn:ANd9GcQ2h9s_jG3G-yKQLoIOc4HQxcRBaoMqL0Zpr12dZmzF9rELZrF0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25288" y="4193090"/>
              <a:ext cx="2124075" cy="1781176"/>
            </a:xfrm>
            <a:prstGeom prst="rect">
              <a:avLst/>
            </a:prstGeom>
            <a:noFill/>
          </p:spPr>
        </p:pic>
        <p:pic>
          <p:nvPicPr>
            <p:cNvPr id="29" name="Picture 12" descr="https://encrypted-tbn3.gstatic.com/images?q=tbn:ANd9GcRXNM_H-5ggOvZmOlfWjJU_RN9_ahaYDvmjvh5gO1XCkETIQ4BER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6325" y="2517550"/>
              <a:ext cx="2027475" cy="1588456"/>
            </a:xfrm>
            <a:prstGeom prst="rect">
              <a:avLst/>
            </a:prstGeom>
            <a:noFill/>
          </p:spPr>
        </p:pic>
        <p:pic>
          <p:nvPicPr>
            <p:cNvPr id="30" name="Picture 14" descr="https://encrypted-tbn3.gstatic.com/images?q=tbn:ANd9GcTlXhDEP6v7xF2vz0sxHsDAhNG4WLm79nKz1kxGqBtvALvjMeGr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18753" y="3338504"/>
              <a:ext cx="1535004" cy="15350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User satisfaction</a:t>
            </a: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5087"/>
            <a:ext cx="8229600" cy="1923144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% of users loading the page in less than 9 seconds </a:t>
            </a:r>
          </a:p>
          <a:p>
            <a:pPr lvl="1" algn="ctr">
              <a:buNone/>
            </a:pPr>
            <a:r>
              <a:rPr lang="en-US" sz="2400" dirty="0" smtClean="0"/>
              <a:t>Mobile: 43% </a:t>
            </a:r>
            <a:r>
              <a:rPr lang="en-US" sz="2400" dirty="0" smtClean="0">
                <a:sym typeface="Wingdings" pitchFamily="2" charset="2"/>
              </a:rPr>
              <a:t> 55%</a:t>
            </a:r>
            <a:endParaRPr lang="en-US" sz="2400" dirty="0" smtClean="0"/>
          </a:p>
          <a:p>
            <a:pPr lvl="1" algn="ctr">
              <a:buNone/>
            </a:pPr>
            <a:r>
              <a:rPr lang="en-US" sz="2400" dirty="0" smtClean="0"/>
              <a:t>Tablet: 52% </a:t>
            </a:r>
            <a:r>
              <a:rPr lang="en-US" sz="2400" dirty="0" smtClean="0">
                <a:sym typeface="Wingdings" pitchFamily="2" charset="2"/>
              </a:rPr>
              <a:t> 60%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31" y="1970754"/>
            <a:ext cx="7566438" cy="27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914400" y="3127700"/>
            <a:ext cx="8229600" cy="1340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2800" b="1" i="0" u="none" strike="noStrike" kern="1200" cap="none" spc="0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SzPct val="84000"/>
              <a:buBlip>
                <a:blip r:embed="rId4"/>
              </a:buBlip>
              <a:defRPr/>
            </a:pPr>
            <a:endParaRPr kumimoji="0" lang="en-US" sz="2400" b="0" i="0" u="none" strike="noStrike" kern="1200" cap="none" spc="0" normalizeH="0" baseline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67400" y="2605239"/>
            <a:ext cx="2534483" cy="487368"/>
          </a:xfrm>
          <a:prstGeom prst="roundRect">
            <a:avLst/>
          </a:prstGeom>
          <a:noFill/>
          <a:ln w="44450" cmpd="sng">
            <a:solidFill>
              <a:schemeClr val="tx1">
                <a:lumMod val="65000"/>
                <a:lumOff val="35000"/>
              </a:schemeClr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1637943" y="3511850"/>
            <a:ext cx="2668740" cy="531363"/>
          </a:xfrm>
          <a:prstGeom prst="roundRect">
            <a:avLst/>
          </a:prstGeom>
          <a:noFill/>
          <a:ln w="44450" cmpd="sng">
            <a:solidFill>
              <a:schemeClr val="tx1">
                <a:lumMod val="65000"/>
                <a:lumOff val="35000"/>
              </a:schemeClr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884498" y="2560944"/>
            <a:ext cx="981529" cy="54816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+12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71305" y="3495045"/>
            <a:ext cx="981529" cy="54816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+8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The Device effect </a:t>
            </a:r>
            <a:endParaRPr lang="en-US" sz="280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" y="4151574"/>
            <a:ext cx="9144000" cy="1002812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r>
              <a:rPr lang="en-US" sz="2800" b="1" i="1" smtClean="0">
                <a:solidFill>
                  <a:schemeClr val="bg1"/>
                </a:solidFill>
              </a:rPr>
              <a:t>Smartphones = High Benefit</a:t>
            </a:r>
          </a:p>
          <a:p>
            <a:pPr algn="ctr">
              <a:buNone/>
            </a:pPr>
            <a:r>
              <a:rPr lang="en-US" sz="2800" b="1" i="1" smtClean="0">
                <a:solidFill>
                  <a:schemeClr val="bg1"/>
                </a:solidFill>
              </a:rPr>
              <a:t>Tablets = Small Benefit</a:t>
            </a:r>
          </a:p>
        </p:txBody>
      </p:sp>
      <p:graphicFrame>
        <p:nvGraphicFramePr>
          <p:cNvPr id="6" name="Graphique 5"/>
          <p:cNvGraphicFramePr/>
          <p:nvPr/>
        </p:nvGraphicFramePr>
        <p:xfrm>
          <a:off x="236325" y="971550"/>
          <a:ext cx="7525658" cy="305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388725" y="557212"/>
            <a:ext cx="8702328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time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ain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(%)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device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04435" y="1044120"/>
            <a:ext cx="171053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600" b="1" i="1" dirty="0" smtClean="0">
                <a:solidFill>
                  <a:srgbClr val="006600"/>
                </a:solidFill>
                <a:sym typeface="Wingdings" pitchFamily="2" charset="2"/>
              </a:rPr>
              <a:t>12.1  11.3 s</a:t>
            </a:r>
          </a:p>
          <a:p>
            <a:pPr>
              <a:lnSpc>
                <a:spcPct val="250000"/>
              </a:lnSpc>
            </a:pPr>
            <a:r>
              <a:rPr lang="en-US" sz="1600" b="1" i="1" dirty="0" smtClean="0">
                <a:solidFill>
                  <a:srgbClr val="006600"/>
                </a:solidFill>
                <a:sym typeface="Wingdings" pitchFamily="2" charset="2"/>
              </a:rPr>
              <a:t>7.4  5.7 s </a:t>
            </a:r>
          </a:p>
          <a:p>
            <a:pPr>
              <a:lnSpc>
                <a:spcPct val="250000"/>
              </a:lnSpc>
            </a:pPr>
            <a:r>
              <a:rPr lang="en-US" sz="1600" b="1" i="1" dirty="0" smtClean="0">
                <a:solidFill>
                  <a:srgbClr val="006600"/>
                </a:solidFill>
                <a:sym typeface="Wingdings" pitchFamily="2" charset="2"/>
              </a:rPr>
              <a:t>9.1  8.1 s</a:t>
            </a:r>
          </a:p>
          <a:p>
            <a:pPr>
              <a:lnSpc>
                <a:spcPct val="250000"/>
              </a:lnSpc>
            </a:pPr>
            <a:r>
              <a:rPr lang="en-US" sz="1600" b="1" i="1" dirty="0" smtClean="0">
                <a:solidFill>
                  <a:srgbClr val="006600"/>
                </a:solidFill>
                <a:sym typeface="Wingdings" pitchFamily="2" charset="2"/>
              </a:rPr>
              <a:t>21.7  16.4 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The Network effect </a:t>
            </a:r>
            <a:endParaRPr lang="en-US" sz="2800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236325" y="960665"/>
          <a:ext cx="8702328" cy="320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ce réservé du contenu 2"/>
          <p:cNvSpPr txBox="1">
            <a:spLocks/>
          </p:cNvSpPr>
          <p:nvPr/>
        </p:nvSpPr>
        <p:spPr>
          <a:xfrm>
            <a:off x="388725" y="546327"/>
            <a:ext cx="8702328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time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ain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(%)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type of Network connection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" y="4175523"/>
            <a:ext cx="9144000" cy="978863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SzPct val="100000"/>
              <a:defRPr/>
            </a:pPr>
            <a:r>
              <a:rPr lang="en-US" sz="2800" b="1" i="1" dirty="0" smtClean="0">
                <a:solidFill>
                  <a:schemeClr val="bg1"/>
                </a:solidFill>
              </a:rPr>
              <a:t>Slow bandwidth + fewer bytes to load = High Benefit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The ‘CPU’ effect</a:t>
            </a: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4513" y="3586135"/>
            <a:ext cx="6865256" cy="65387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*Not just CPU: processing capacity &amp; available memory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" y="4164300"/>
            <a:ext cx="9144000" cy="979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lvl="0" indent="-342900" algn="ctr">
              <a:buSzPct val="100000"/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Devices with Very Good or Very Bad Performance (old?)</a:t>
            </a:r>
          </a:p>
          <a:p>
            <a:pPr marL="342900" lvl="0" indent="-342900" algn="ctr">
              <a:buSzPct val="100000"/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benefit less from size optimization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36325" y="899016"/>
            <a:ext cx="8703618" cy="2794397"/>
            <a:chOff x="236325" y="1256744"/>
            <a:chExt cx="8703618" cy="3725864"/>
          </a:xfrm>
        </p:grpSpPr>
        <p:graphicFrame>
          <p:nvGraphicFramePr>
            <p:cNvPr id="4" name="Graphique 3"/>
            <p:cNvGraphicFramePr/>
            <p:nvPr/>
          </p:nvGraphicFramePr>
          <p:xfrm>
            <a:off x="236325" y="1256744"/>
            <a:ext cx="7000875" cy="3725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Ellipse 7"/>
            <p:cNvSpPr/>
            <p:nvPr/>
          </p:nvSpPr>
          <p:spPr>
            <a:xfrm>
              <a:off x="4011287" y="1504707"/>
              <a:ext cx="1814513" cy="99418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Dual Core 2.2 GHz  4G RAM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3953231" y="3089289"/>
              <a:ext cx="1128712" cy="3429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iPad 1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874150" y="2573580"/>
              <a:ext cx="1378743" cy="3429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iPhone 4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541995" y="1407947"/>
              <a:ext cx="1397948" cy="307776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5.5  5.3 s</a:t>
              </a:r>
            </a:p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7.5  7 s</a:t>
              </a:r>
            </a:p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8.5  8 s</a:t>
              </a:r>
            </a:p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10  8.5 s</a:t>
              </a:r>
            </a:p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14.5  12 s</a:t>
              </a:r>
            </a:p>
            <a:p>
              <a:pPr>
                <a:lnSpc>
                  <a:spcPct val="150000"/>
                </a:lnSpc>
              </a:pPr>
              <a:r>
                <a:rPr lang="en-US" sz="1600" b="1" i="1" dirty="0" smtClean="0">
                  <a:solidFill>
                    <a:srgbClr val="006600"/>
                  </a:solidFill>
                </a:rPr>
                <a:t>20s </a:t>
              </a:r>
              <a:r>
                <a:rPr lang="en-US" sz="1600" b="1" i="1" dirty="0" smtClean="0">
                  <a:solidFill>
                    <a:srgbClr val="006600"/>
                  </a:solidFill>
                  <a:sym typeface="Wingdings" pitchFamily="2" charset="2"/>
                </a:rPr>
                <a:t> 17 s</a:t>
              </a:r>
              <a:endParaRPr lang="en-US" b="1" i="1" dirty="0" smtClean="0">
                <a:solidFill>
                  <a:srgbClr val="00660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636091" y="2252750"/>
              <a:ext cx="1378743" cy="34290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iPhone 5</a:t>
              </a:r>
              <a:endParaRPr lang="en-US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88725" y="557212"/>
            <a:ext cx="8702328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time gain</a:t>
            </a:r>
            <a:r>
              <a:rPr kumimoji="0" lang="en-US" sz="2400" b="1" i="0" u="none" strike="noStrike" kern="1200" cap="none" spc="0" normalizeH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(%)</a:t>
            </a:r>
            <a:r>
              <a:rPr kumimoji="0" lang="en-US" sz="2400" b="1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device capacity*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The Browser Effect</a:t>
            </a:r>
            <a:endParaRPr lang="en-US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" y="4164300"/>
            <a:ext cx="9144000" cy="9792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improvement for Safari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Higher benefit for IE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1495550" y="737238"/>
          <a:ext cx="5525854" cy="333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271657" y="1286543"/>
            <a:ext cx="1610231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i="1" smtClean="0">
                <a:solidFill>
                  <a:srgbClr val="006600"/>
                </a:solidFill>
                <a:sym typeface="Wingdings" pitchFamily="2" charset="2"/>
              </a:rPr>
              <a:t>8.5  8.6 s</a:t>
            </a:r>
          </a:p>
          <a:p>
            <a:pPr>
              <a:lnSpc>
                <a:spcPct val="200000"/>
              </a:lnSpc>
            </a:pPr>
            <a:r>
              <a:rPr lang="en-US" sz="1600" b="1" i="1" smtClean="0">
                <a:solidFill>
                  <a:srgbClr val="006600"/>
                </a:solidFill>
                <a:sym typeface="Wingdings" pitchFamily="2" charset="2"/>
              </a:rPr>
              <a:t>9.9  9.3 s</a:t>
            </a:r>
          </a:p>
          <a:p>
            <a:pPr>
              <a:lnSpc>
                <a:spcPct val="200000"/>
              </a:lnSpc>
            </a:pPr>
            <a:r>
              <a:rPr lang="en-US" sz="1600" b="1" i="1" smtClean="0">
                <a:solidFill>
                  <a:srgbClr val="006600"/>
                </a:solidFill>
                <a:sym typeface="Wingdings" pitchFamily="2" charset="2"/>
              </a:rPr>
              <a:t>8.3 7.5 s</a:t>
            </a:r>
          </a:p>
          <a:p>
            <a:pPr>
              <a:lnSpc>
                <a:spcPct val="200000"/>
              </a:lnSpc>
            </a:pPr>
            <a:r>
              <a:rPr lang="en-US" sz="1600" b="1" i="1" smtClean="0">
                <a:solidFill>
                  <a:srgbClr val="006600"/>
                </a:solidFill>
                <a:sym typeface="Wingdings" pitchFamily="2" charset="2"/>
              </a:rPr>
              <a:t>9  7.6 s</a:t>
            </a:r>
            <a:endParaRPr lang="en-US" sz="1600" b="1" i="1" dirty="0" smtClean="0">
              <a:solidFill>
                <a:srgbClr val="006600"/>
              </a:solidFill>
              <a:sym typeface="Wingdings" pitchFamily="2" charset="2"/>
            </a:endParaRPr>
          </a:p>
        </p:txBody>
      </p:sp>
      <p:pic>
        <p:nvPicPr>
          <p:cNvPr id="10" name="Image 9" descr="firefox_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117" y="2392138"/>
            <a:ext cx="421875" cy="429911"/>
          </a:xfrm>
          <a:prstGeom prst="rect">
            <a:avLst/>
          </a:prstGeom>
        </p:spPr>
      </p:pic>
      <p:pic>
        <p:nvPicPr>
          <p:cNvPr id="11" name="Image 10" descr="ie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625" y="2885451"/>
            <a:ext cx="476731" cy="500101"/>
          </a:xfrm>
          <a:prstGeom prst="rect">
            <a:avLst/>
          </a:prstGeom>
        </p:spPr>
      </p:pic>
      <p:pic>
        <p:nvPicPr>
          <p:cNvPr id="12" name="Image 11" descr="chrome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775" y="1841086"/>
            <a:ext cx="390400" cy="409538"/>
          </a:xfrm>
          <a:prstGeom prst="rect">
            <a:avLst/>
          </a:prstGeom>
        </p:spPr>
      </p:pic>
      <p:pic>
        <p:nvPicPr>
          <p:cNvPr id="13" name="Image 12" descr="safari_sm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9779" y="1315571"/>
            <a:ext cx="376623" cy="395085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88725" y="557212"/>
            <a:ext cx="8702328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time gain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(%)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browser 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fixed devices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The Browser Effect</a:t>
            </a:r>
            <a:endParaRPr lang="en-US" sz="280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" y="4049486"/>
            <a:ext cx="9144000" cy="11048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US" sz="2400" b="1" i="1" smtClean="0">
              <a:solidFill>
                <a:schemeClr val="bg1"/>
              </a:solidFill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0" y="946151"/>
          <a:ext cx="8022302" cy="298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44343" y="3265713"/>
            <a:ext cx="2699657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900" b="1" i="1" dirty="0" smtClean="0">
                <a:solidFill>
                  <a:srgbClr val="00B050"/>
                </a:solidFill>
                <a:sym typeface="Wingdings" pitchFamily="2" charset="2"/>
              </a:rPr>
              <a:t>Chrome: 22.8 23.3 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74977" y="1389908"/>
            <a:ext cx="226933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Safari: 7.8  8.4 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74977" y="1912253"/>
            <a:ext cx="226933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Safari: 8.3  8.4 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4221" y="408446"/>
            <a:ext cx="8702328" cy="414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time gain</a:t>
            </a:r>
            <a:r>
              <a:rPr kumimoji="0" lang="en-US" sz="2400" b="1" i="0" u="none" strike="noStrike" kern="1200" cap="none" spc="0" normalizeH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(%)</a:t>
            </a:r>
            <a:r>
              <a:rPr kumimoji="0" lang="en-US" sz="2400" b="1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browser &amp; processing (PC)</a:t>
            </a:r>
          </a:p>
        </p:txBody>
      </p:sp>
      <p:sp>
        <p:nvSpPr>
          <p:cNvPr id="11" name="Ellipse 10"/>
          <p:cNvSpPr/>
          <p:nvPr/>
        </p:nvSpPr>
        <p:spPr>
          <a:xfrm>
            <a:off x="246751" y="999854"/>
            <a:ext cx="5210620" cy="354818"/>
          </a:xfrm>
          <a:prstGeom prst="ellipse">
            <a:avLst/>
          </a:prstGeom>
          <a:noFill/>
          <a:ln w="25400" cmpd="sng">
            <a:solidFill>
              <a:schemeClr val="accent1"/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844797" y="3977294"/>
            <a:ext cx="349794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schemeClr val="bg1"/>
                </a:solidFill>
              </a:rPr>
              <a:t>Are Firefox users geeks?</a:t>
            </a:r>
            <a:endParaRPr lang="en-US" sz="240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175012" y="4309029"/>
            <a:ext cx="48948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schemeClr val="bg1"/>
                </a:solidFill>
              </a:rPr>
              <a:t>Is Safari not made for new devices? </a:t>
            </a:r>
            <a:endParaRPr lang="en-US" sz="18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1872343" y="4669791"/>
            <a:ext cx="554279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/>
            <a:r>
              <a:rPr lang="en-US" sz="2400" b="1" i="1" dirty="0" smtClean="0">
                <a:solidFill>
                  <a:schemeClr val="bg1"/>
                </a:solidFill>
              </a:rPr>
              <a:t>Is Chrome not made for very old devices?</a:t>
            </a:r>
            <a:endParaRPr lang="en-US" sz="2400" dirty="0" smtClean="0"/>
          </a:p>
        </p:txBody>
      </p:sp>
      <p:sp>
        <p:nvSpPr>
          <p:cNvPr id="16" name="Ellipse 15"/>
          <p:cNvSpPr/>
          <p:nvPr/>
        </p:nvSpPr>
        <p:spPr>
          <a:xfrm>
            <a:off x="1201783" y="1382250"/>
            <a:ext cx="1834614" cy="966102"/>
          </a:xfrm>
          <a:prstGeom prst="ellipse">
            <a:avLst/>
          </a:prstGeom>
          <a:noFill/>
          <a:ln w="25400" cmpd="sng">
            <a:solidFill>
              <a:schemeClr val="tx1">
                <a:lumMod val="65000"/>
                <a:lumOff val="35000"/>
              </a:schemeClr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494968" y="3103153"/>
            <a:ext cx="1378857" cy="507831"/>
          </a:xfrm>
          <a:prstGeom prst="ellipse">
            <a:avLst/>
          </a:prstGeom>
          <a:noFill/>
          <a:ln w="25400" cmpd="sng">
            <a:solidFill>
              <a:srgbClr val="00B050"/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589491" y="946151"/>
            <a:ext cx="211693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sym typeface="Wingdings" pitchFamily="2" charset="2"/>
              </a:rPr>
              <a:t>Firefox: 6  5.3 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93772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http://freshaircareers.com/wp-content/uploads/2012/01/yes-no-buttons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67468" y="1305520"/>
            <a:ext cx="4709582" cy="352365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80275"/>
            <a:ext cx="7772400" cy="725841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8" name="Picture 2" descr="http://freshaircareers.com/wp-content/uploads/2012/01/yes-no-buttons.jpg"/>
          <p:cNvPicPr>
            <a:picLocks noChangeAspect="1" noChangeArrowheads="1"/>
          </p:cNvPicPr>
          <p:nvPr/>
        </p:nvPicPr>
        <p:blipFill>
          <a:blip r:embed="rId3"/>
          <a:srcRect l="49697"/>
          <a:stretch>
            <a:fillRect/>
          </a:stretch>
        </p:blipFill>
        <p:spPr bwMode="auto">
          <a:xfrm>
            <a:off x="4507996" y="1305520"/>
            <a:ext cx="2369054" cy="3523655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6624" y="806116"/>
            <a:ext cx="8882743" cy="10215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All Users Benefit </a:t>
            </a:r>
            <a:r>
              <a:rPr lang="en-US" sz="4000" cap="all" dirty="0" smtClean="0"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Equally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from Web Performance Optimizations</a:t>
            </a: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fr-FR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innerShdw blurRad="41275" dist="254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696781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80275"/>
            <a:ext cx="7772400" cy="725841"/>
          </a:xfrm>
        </p:spPr>
        <p:txBody>
          <a:bodyPr/>
          <a:lstStyle/>
          <a:p>
            <a:pPr algn="ctr"/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6624" y="806116"/>
            <a:ext cx="8882743" cy="102155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Do</a:t>
            </a: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All Users Benefit </a:t>
            </a:r>
            <a:r>
              <a:rPr lang="en-US" sz="4000" cap="all" dirty="0" smtClean="0"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Equally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from Web Performance </a:t>
            </a: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Optimizations </a:t>
            </a:r>
            <a:r>
              <a:rPr kumimoji="0" lang="en-US" sz="4000" b="0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innerShdw blurRad="41275" dist="254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33137" y="2394284"/>
            <a:ext cx="421105" cy="9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33137" y="3376682"/>
            <a:ext cx="421105" cy="858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54241" y="2177716"/>
            <a:ext cx="175661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Synthetic Tests</a:t>
            </a:r>
          </a:p>
          <a:p>
            <a:pPr algn="ctr"/>
            <a:r>
              <a:rPr lang="en-US" sz="1800" b="1" smtClean="0">
                <a:solidFill>
                  <a:schemeClr val="accent1"/>
                </a:solidFill>
              </a:rPr>
              <a:t>+23%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4242" y="4050450"/>
            <a:ext cx="14197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Real Users</a:t>
            </a: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+11</a:t>
            </a:r>
            <a:r>
              <a:rPr lang="en-US" sz="1800" b="1" smtClean="0">
                <a:solidFill>
                  <a:schemeClr val="accent1"/>
                </a:solidFill>
              </a:rPr>
              <a:t>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16" name="Connecteur droit avec flèche 15"/>
          <p:cNvCxnSpPr>
            <a:stCxn id="14" idx="3"/>
            <a:endCxn id="23" idx="1"/>
          </p:cNvCxnSpPr>
          <p:nvPr/>
        </p:nvCxnSpPr>
        <p:spPr>
          <a:xfrm flipV="1">
            <a:off x="2273968" y="2713801"/>
            <a:ext cx="697835" cy="165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4" idx="3"/>
            <a:endCxn id="34" idx="1"/>
          </p:cNvCxnSpPr>
          <p:nvPr/>
        </p:nvCxnSpPr>
        <p:spPr>
          <a:xfrm flipV="1">
            <a:off x="2273968" y="3911951"/>
            <a:ext cx="698248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971803" y="2390635"/>
            <a:ext cx="98659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PC</a:t>
            </a:r>
          </a:p>
          <a:p>
            <a:pPr algn="ctr"/>
            <a:r>
              <a:rPr lang="en-US" sz="1800" b="1" smtClean="0">
                <a:solidFill>
                  <a:schemeClr val="accent1"/>
                </a:solidFill>
              </a:rPr>
              <a:t>+10.6%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93305" y="1916664"/>
            <a:ext cx="14317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800" smtClean="0"/>
              <a:t>IE </a:t>
            </a:r>
            <a:r>
              <a:rPr lang="en-US" sz="1800" b="1" smtClean="0">
                <a:solidFill>
                  <a:schemeClr val="accent1"/>
                </a:solidFill>
              </a:rPr>
              <a:t>+18%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25" name="Connecteur droit avec flèche 24"/>
          <p:cNvCxnSpPr>
            <a:stCxn id="23" idx="3"/>
            <a:endCxn id="39" idx="1"/>
          </p:cNvCxnSpPr>
          <p:nvPr/>
        </p:nvCxnSpPr>
        <p:spPr>
          <a:xfrm flipV="1">
            <a:off x="3958393" y="2285996"/>
            <a:ext cx="698245" cy="42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3" idx="3"/>
            <a:endCxn id="71" idx="1"/>
          </p:cNvCxnSpPr>
          <p:nvPr/>
        </p:nvCxnSpPr>
        <p:spPr>
          <a:xfrm>
            <a:off x="3958393" y="2713801"/>
            <a:ext cx="698245" cy="264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72216" y="3588785"/>
            <a:ext cx="14554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Smartphone</a:t>
            </a:r>
          </a:p>
          <a:p>
            <a:pPr algn="ctr"/>
            <a:r>
              <a:rPr lang="en-US" sz="1800" b="1" smtClean="0">
                <a:solidFill>
                  <a:schemeClr val="accent1"/>
                </a:solidFill>
              </a:rPr>
              <a:t>+25%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56638" y="1962830"/>
            <a:ext cx="106458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Old PC</a:t>
            </a: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+18%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55" name="Connecteur droit avec flèche 54"/>
          <p:cNvCxnSpPr>
            <a:stCxn id="14" idx="3"/>
            <a:endCxn id="59" idx="1"/>
          </p:cNvCxnSpPr>
          <p:nvPr/>
        </p:nvCxnSpPr>
        <p:spPr>
          <a:xfrm>
            <a:off x="2273968" y="4373616"/>
            <a:ext cx="698248" cy="323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972216" y="4373616"/>
            <a:ext cx="98659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Tablet</a:t>
            </a:r>
          </a:p>
          <a:p>
            <a:pPr algn="ctr"/>
            <a:r>
              <a:rPr lang="en-US" sz="1800" b="1" smtClean="0">
                <a:solidFill>
                  <a:schemeClr val="accent1"/>
                </a:solidFill>
              </a:rPr>
              <a:t>+7%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656638" y="2655328"/>
            <a:ext cx="116664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New PC</a:t>
            </a: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+4%</a:t>
            </a:r>
            <a:r>
              <a:rPr lang="en-US" sz="1800" b="1" smtClean="0"/>
              <a:t> </a:t>
            </a:r>
            <a:endParaRPr lang="en-US" sz="1800" b="1" dirty="0" smtClean="0"/>
          </a:p>
        </p:txBody>
      </p:sp>
      <p:cxnSp>
        <p:nvCxnSpPr>
          <p:cNvPr id="88" name="Connecteur droit avec flèche 87"/>
          <p:cNvCxnSpPr>
            <a:stCxn id="34" idx="3"/>
            <a:endCxn id="90" idx="1"/>
          </p:cNvCxnSpPr>
          <p:nvPr/>
        </p:nvCxnSpPr>
        <p:spPr>
          <a:xfrm flipV="1">
            <a:off x="4427621" y="3838347"/>
            <a:ext cx="577516" cy="73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5005137" y="3376682"/>
            <a:ext cx="184083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Smartphone </a:t>
            </a:r>
          </a:p>
          <a:p>
            <a:pPr algn="ctr"/>
            <a:r>
              <a:rPr lang="en-US" sz="1800" smtClean="0"/>
              <a:t>3G Network</a:t>
            </a: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+30%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98" name="Connecteur droit avec flèche 97"/>
          <p:cNvCxnSpPr>
            <a:stCxn id="59" idx="3"/>
            <a:endCxn id="99" idx="1"/>
          </p:cNvCxnSpPr>
          <p:nvPr/>
        </p:nvCxnSpPr>
        <p:spPr>
          <a:xfrm>
            <a:off x="3958806" y="4696782"/>
            <a:ext cx="10463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5005137" y="4235117"/>
            <a:ext cx="158816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Tablet </a:t>
            </a:r>
          </a:p>
          <a:p>
            <a:pPr algn="ctr"/>
            <a:r>
              <a:rPr lang="en-US" sz="1800" smtClean="0"/>
              <a:t>3G Network</a:t>
            </a:r>
          </a:p>
          <a:p>
            <a:pPr algn="ctr"/>
            <a:r>
              <a:rPr lang="en-US" b="1" smtClean="0">
                <a:solidFill>
                  <a:schemeClr val="accent1"/>
                </a:solidFill>
              </a:rPr>
              <a:t>+18%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109" name="Connecteur droit avec flèche 108"/>
          <p:cNvCxnSpPr>
            <a:stCxn id="39" idx="3"/>
            <a:endCxn id="24" idx="1"/>
          </p:cNvCxnSpPr>
          <p:nvPr/>
        </p:nvCxnSpPr>
        <p:spPr>
          <a:xfrm flipV="1">
            <a:off x="5721223" y="2101330"/>
            <a:ext cx="87208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6593305" y="2285996"/>
            <a:ext cx="19014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mtClean="0"/>
              <a:t>Chrome</a:t>
            </a:r>
            <a:r>
              <a:rPr lang="en-US" sz="1800" smtClean="0"/>
              <a:t> </a:t>
            </a:r>
            <a:r>
              <a:rPr lang="en-US" sz="1800" b="1" smtClean="0">
                <a:solidFill>
                  <a:schemeClr val="accent1"/>
                </a:solidFill>
              </a:rPr>
              <a:t>+8%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cxnSp>
        <p:nvCxnSpPr>
          <p:cNvPr id="114" name="Connecteur droit avec flèche 113"/>
          <p:cNvCxnSpPr>
            <a:stCxn id="39" idx="3"/>
            <a:endCxn id="113" idx="1"/>
          </p:cNvCxnSpPr>
          <p:nvPr/>
        </p:nvCxnSpPr>
        <p:spPr>
          <a:xfrm>
            <a:off x="5721223" y="2285996"/>
            <a:ext cx="87208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V="1">
            <a:off x="6845969" y="3838349"/>
            <a:ext cx="1925052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>
            <a:stCxn id="71" idx="3"/>
          </p:cNvCxnSpPr>
          <p:nvPr/>
        </p:nvCxnSpPr>
        <p:spPr>
          <a:xfrm>
            <a:off x="5823284" y="2978494"/>
            <a:ext cx="294773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>
            <a:off x="6593305" y="4696782"/>
            <a:ext cx="217771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>
            <a:stCxn id="24" idx="3"/>
          </p:cNvCxnSpPr>
          <p:nvPr/>
        </p:nvCxnSpPr>
        <p:spPr>
          <a:xfrm>
            <a:off x="8025063" y="2101330"/>
            <a:ext cx="74595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>
            <a:off x="8203409" y="2470662"/>
            <a:ext cx="5676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  <p:bldP spid="39" grpId="0"/>
      <p:bldP spid="59" grpId="0"/>
      <p:bldP spid="71" grpId="0"/>
      <p:bldP spid="90" grpId="0"/>
      <p:bldP spid="99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4576"/>
            <a:ext cx="7772400" cy="1776623"/>
          </a:xfrm>
        </p:spPr>
        <p:txBody>
          <a:bodyPr/>
          <a:lstStyle/>
          <a:p>
            <a:pPr algn="ctr"/>
            <a:r>
              <a:rPr lang="en-US" sz="3600" smtClean="0"/>
              <a:t>Real-User MOnitoring </a:t>
            </a:r>
            <a:br>
              <a:rPr lang="en-US" sz="3600" smtClean="0"/>
            </a:br>
            <a:r>
              <a:rPr lang="en-US" sz="3600" smtClean="0"/>
              <a:t>≠</a:t>
            </a:r>
            <a:br>
              <a:rPr lang="en-US" sz="3600" smtClean="0"/>
            </a:br>
            <a:r>
              <a:rPr lang="en-US" sz="3600" smtClean="0"/>
              <a:t> Synthetic testing </a:t>
            </a:r>
            <a:br>
              <a:rPr lang="en-US" sz="3600" smtClean="0"/>
            </a:br>
            <a:endParaRPr lang="en-US" sz="3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47903"/>
            <a:ext cx="7772400" cy="447261"/>
          </a:xfrm>
        </p:spPr>
        <p:txBody>
          <a:bodyPr/>
          <a:lstStyle/>
          <a:p>
            <a:r>
              <a:rPr lang="en-US" sz="2400" i="1" smtClean="0"/>
              <a:t>Previously, at Velocity Berlin…</a:t>
            </a:r>
            <a:endParaRPr lang="en-US" sz="2400" i="1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099" y="625054"/>
            <a:ext cx="3721101" cy="211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59029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307" y="694765"/>
            <a:ext cx="8639033" cy="3899858"/>
          </a:xfrm>
        </p:spPr>
        <p:txBody>
          <a:bodyPr/>
          <a:lstStyle/>
          <a:p>
            <a:r>
              <a:rPr lang="en-US" dirty="0" smtClean="0"/>
              <a:t>Don’t trust only Synthetic Tests to justify web optimizations</a:t>
            </a:r>
          </a:p>
          <a:p>
            <a:pPr lvl="1"/>
            <a:r>
              <a:rPr lang="en-US" dirty="0" smtClean="0"/>
              <a:t>Not all devices are equal – especially with the network factor</a:t>
            </a:r>
          </a:p>
          <a:p>
            <a:pPr lvl="1"/>
            <a:r>
              <a:rPr lang="en-US" dirty="0" smtClean="0"/>
              <a:t>Not all browsers are equal – especially with “CPU”/”Old device” factor</a:t>
            </a:r>
          </a:p>
          <a:p>
            <a:r>
              <a:rPr lang="en-US" dirty="0" smtClean="0"/>
              <a:t>Don’t be too quick to draw conclusions about the actual effectiveness of optimizations for your real users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sz="3600" dirty="0" smtClean="0"/>
          </a:p>
          <a:p>
            <a:pPr algn="ctr">
              <a:buNone/>
            </a:pPr>
            <a:r>
              <a:rPr lang="fr-FR" sz="3600" dirty="0" smtClean="0"/>
              <a:t>www.ip-label.com</a:t>
            </a:r>
          </a:p>
          <a:p>
            <a:pPr algn="ctr">
              <a:buNone/>
            </a:pPr>
            <a:endParaRPr lang="fr-FR" sz="3600" b="0" dirty="0" smtClean="0"/>
          </a:p>
          <a:p>
            <a:pPr algn="ctr">
              <a:buNone/>
            </a:pPr>
            <a:r>
              <a:rPr lang="fr-FR" sz="2400" b="0" dirty="0" smtClean="0"/>
              <a:t>Arnaud </a:t>
            </a:r>
            <a:r>
              <a:rPr lang="fr-FR" sz="2400" b="0" dirty="0" err="1" smtClean="0"/>
              <a:t>Becart</a:t>
            </a:r>
            <a:endParaRPr lang="fr-FR" sz="2400" b="0" dirty="0" smtClean="0"/>
          </a:p>
          <a:p>
            <a:pPr algn="ctr">
              <a:buNone/>
            </a:pPr>
            <a:r>
              <a:rPr lang="fr-FR" sz="2400" b="0" dirty="0" smtClean="0"/>
              <a:t>@</a:t>
            </a:r>
            <a:r>
              <a:rPr lang="fr-FR" sz="2400" b="0" dirty="0" err="1" smtClean="0"/>
              <a:t>arnaud_be</a:t>
            </a:r>
            <a:endParaRPr lang="fr-FR" sz="2400" b="0" dirty="0" smtClean="0"/>
          </a:p>
          <a:p>
            <a:pPr algn="ctr">
              <a:buNone/>
            </a:pPr>
            <a:endParaRPr lang="fr-FR" sz="3200" b="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jetflicks.info/images/4f44448fecbe3_mymovies-front.jpg"/>
          <p:cNvPicPr>
            <a:picLocks noChangeAspect="1" noChangeArrowheads="1"/>
          </p:cNvPicPr>
          <p:nvPr/>
        </p:nvPicPr>
        <p:blipFill>
          <a:blip r:embed="rId3"/>
          <a:srcRect t="7269" b="36513"/>
          <a:stretch>
            <a:fillRect/>
          </a:stretch>
        </p:blipFill>
        <p:spPr bwMode="auto">
          <a:xfrm>
            <a:off x="1142997" y="0"/>
            <a:ext cx="7205819" cy="5143500"/>
          </a:xfrm>
          <a:prstGeom prst="rect">
            <a:avLst/>
          </a:prstGeom>
          <a:noFill/>
        </p:spPr>
      </p:pic>
      <p:sp>
        <p:nvSpPr>
          <p:cNvPr id="5" name="Bande diagonale 4"/>
          <p:cNvSpPr/>
          <p:nvPr/>
        </p:nvSpPr>
        <p:spPr>
          <a:xfrm>
            <a:off x="3906835" y="639763"/>
            <a:ext cx="284558" cy="283380"/>
          </a:xfrm>
          <a:prstGeom prst="diagStripe">
            <a:avLst>
              <a:gd name="adj" fmla="val 22311"/>
            </a:avLst>
          </a:prstGeom>
          <a:solidFill>
            <a:schemeClr val="tx1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42997" y="631164"/>
            <a:ext cx="2855122" cy="46723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36000" rtlCol="0">
            <a:spAutoFit/>
          </a:bodyPr>
          <a:lstStyle/>
          <a:p>
            <a:r>
              <a:rPr lang="en-US" sz="2700" b="1" i="1" smtClean="0">
                <a:solidFill>
                  <a:srgbClr val="E88706"/>
                </a:solidFill>
              </a:rPr>
              <a:t>Synthetic Testing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59029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 l="6067"/>
          <a:stretch>
            <a:fillRect/>
          </a:stretch>
        </p:blipFill>
        <p:spPr bwMode="auto">
          <a:xfrm>
            <a:off x="157586" y="879591"/>
            <a:ext cx="6545476" cy="33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6873240" y="1031422"/>
            <a:ext cx="2065414" cy="1301972"/>
          </a:xfrm>
          <a:prstGeom prst="roundRect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Proof by example</a:t>
            </a: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614161" y="1085850"/>
            <a:ext cx="241593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Mobile </a:t>
            </a:r>
            <a:r>
              <a:rPr lang="en-US" sz="2400" b="1" dirty="0" smtClean="0">
                <a:solidFill>
                  <a:schemeClr val="accent4"/>
                </a:solidFill>
                <a:latin typeface="Franklin Gothic Medium"/>
              </a:rPr>
              <a:t>+ 0 s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6520" y="1507086"/>
            <a:ext cx="27432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Tablet </a:t>
            </a:r>
            <a:r>
              <a:rPr lang="en-US" sz="2400" b="1" dirty="0" smtClean="0">
                <a:solidFill>
                  <a:srgbClr val="7030A0"/>
                </a:solidFill>
                <a:latin typeface="Franklin Gothic Medium"/>
              </a:rPr>
              <a:t>+ 4 s 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00800" y="1929996"/>
            <a:ext cx="27432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PC </a:t>
            </a:r>
            <a:r>
              <a:rPr lang="en-US" sz="2400" b="1" dirty="0" smtClean="0">
                <a:solidFill>
                  <a:srgbClr val="C00000"/>
                </a:solidFill>
                <a:latin typeface="Franklin Gothic Medium"/>
              </a:rPr>
              <a:t>+ 4 s 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14160" y="2333394"/>
            <a:ext cx="257555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38022"/>
                </a:solidFill>
              </a:rPr>
              <a:t>Synthetic Tests</a:t>
            </a:r>
          </a:p>
          <a:p>
            <a:pPr algn="ctr"/>
            <a:r>
              <a:rPr lang="en-US" sz="2400" b="1" dirty="0" smtClean="0">
                <a:solidFill>
                  <a:srgbClr val="538022"/>
                </a:solidFill>
                <a:latin typeface="Franklin Gothic Medium"/>
              </a:rPr>
              <a:t>+ 0 s</a:t>
            </a:r>
            <a:endParaRPr lang="en-US" sz="2400" b="1" dirty="0" smtClean="0">
              <a:solidFill>
                <a:srgbClr val="53802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14161" y="569757"/>
            <a:ext cx="244641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 Users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" y="4354286"/>
            <a:ext cx="9144000" cy="800099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r>
              <a:rPr lang="en-US" sz="2800" b="1" i="1" smtClean="0">
                <a:solidFill>
                  <a:schemeClr val="bg1"/>
                </a:solidFill>
              </a:rPr>
              <a:t>Synthetic Tests don’t see everything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lipse 45"/>
          <p:cNvSpPr/>
          <p:nvPr/>
        </p:nvSpPr>
        <p:spPr>
          <a:xfrm>
            <a:off x="4176125" y="1816069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Ellipse 44"/>
          <p:cNvSpPr/>
          <p:nvPr/>
        </p:nvSpPr>
        <p:spPr>
          <a:xfrm>
            <a:off x="609355" y="2283606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Ellipse 43"/>
          <p:cNvSpPr/>
          <p:nvPr/>
        </p:nvSpPr>
        <p:spPr>
          <a:xfrm>
            <a:off x="3880163" y="723008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Ellipse 42"/>
          <p:cNvSpPr/>
          <p:nvPr/>
        </p:nvSpPr>
        <p:spPr>
          <a:xfrm>
            <a:off x="2036122" y="986820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Ellipse 41"/>
          <p:cNvSpPr/>
          <p:nvPr/>
        </p:nvSpPr>
        <p:spPr>
          <a:xfrm>
            <a:off x="334897" y="1434919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Ellipse 40"/>
          <p:cNvSpPr/>
          <p:nvPr/>
        </p:nvSpPr>
        <p:spPr>
          <a:xfrm>
            <a:off x="2236174" y="1746643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Ellipse 38"/>
          <p:cNvSpPr/>
          <p:nvPr/>
        </p:nvSpPr>
        <p:spPr>
          <a:xfrm>
            <a:off x="2723749" y="2426127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Ellipse 37"/>
          <p:cNvSpPr/>
          <p:nvPr/>
        </p:nvSpPr>
        <p:spPr>
          <a:xfrm>
            <a:off x="270321" y="725108"/>
            <a:ext cx="1844041" cy="657873"/>
          </a:xfrm>
          <a:prstGeom prst="ellipse">
            <a:avLst/>
          </a:prstGeom>
          <a:solidFill>
            <a:srgbClr val="FFB3B3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>
            <a:off x="511621" y="4617177"/>
            <a:ext cx="1844041" cy="346249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1943208" y="3383860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Ellipse 31"/>
          <p:cNvSpPr/>
          <p:nvPr/>
        </p:nvSpPr>
        <p:spPr>
          <a:xfrm>
            <a:off x="7289114" y="1088770"/>
            <a:ext cx="1844041" cy="657873"/>
          </a:xfrm>
          <a:prstGeom prst="ellipse">
            <a:avLst/>
          </a:prstGeom>
          <a:solidFill>
            <a:srgbClr val="92D050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Ellipse 29"/>
          <p:cNvSpPr/>
          <p:nvPr/>
        </p:nvSpPr>
        <p:spPr>
          <a:xfrm>
            <a:off x="5445073" y="1315757"/>
            <a:ext cx="1844041" cy="657873"/>
          </a:xfrm>
          <a:prstGeom prst="ellipse">
            <a:avLst/>
          </a:prstGeom>
          <a:solidFill>
            <a:srgbClr val="92D050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Ellipse 28"/>
          <p:cNvSpPr/>
          <p:nvPr/>
        </p:nvSpPr>
        <p:spPr>
          <a:xfrm>
            <a:off x="6837811" y="1810622"/>
            <a:ext cx="1844041" cy="657873"/>
          </a:xfrm>
          <a:prstGeom prst="ellipse">
            <a:avLst/>
          </a:prstGeom>
          <a:solidFill>
            <a:srgbClr val="92D050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Ellipse 26"/>
          <p:cNvSpPr/>
          <p:nvPr/>
        </p:nvSpPr>
        <p:spPr>
          <a:xfrm>
            <a:off x="4993770" y="2565835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Ellipse 22"/>
          <p:cNvSpPr/>
          <p:nvPr/>
        </p:nvSpPr>
        <p:spPr>
          <a:xfrm>
            <a:off x="5771861" y="3374610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Ellipse 21"/>
          <p:cNvSpPr/>
          <p:nvPr/>
        </p:nvSpPr>
        <p:spPr>
          <a:xfrm>
            <a:off x="3871739" y="3223709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Ellipse 20"/>
          <p:cNvSpPr/>
          <p:nvPr/>
        </p:nvSpPr>
        <p:spPr>
          <a:xfrm>
            <a:off x="192081" y="3043862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5" y="54153"/>
            <a:ext cx="8702328" cy="441147"/>
          </a:xfrm>
        </p:spPr>
        <p:txBody>
          <a:bodyPr>
            <a:noAutofit/>
          </a:bodyPr>
          <a:lstStyle/>
          <a:p>
            <a:pPr algn="ctr"/>
            <a:r>
              <a:rPr lang="en-US" smtClean="0"/>
              <a:t>Some Differences between synthetic tests &amp; RUM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529398" y="843077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58202" y="2410113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version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6473" y="2422005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9398" y="1574450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1160" y="3217088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60431" y="3539571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94729" y="810092"/>
            <a:ext cx="1409595" cy="400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version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07770" y="944675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 location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05808" y="1772527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 mile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45228" y="3379622"/>
            <a:ext cx="187055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Bandwidth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53397" y="1885042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81651" y="1816069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add-ons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62190" y="1469270"/>
            <a:ext cx="140959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Antivirus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20166" y="3363180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</a:t>
            </a:r>
          </a:p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 mile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11620" y="4364624"/>
            <a:ext cx="747418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C8E26"/>
                </a:solidFill>
              </a:rPr>
              <a:t>2. No synthetic testing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211099" y="2588696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1619" y="4691321"/>
            <a:ext cx="811945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5"/>
                </a:solidFill>
              </a:rPr>
              <a:t>3. Variable, depending on users’ </a:t>
            </a:r>
            <a:r>
              <a:rPr lang="en-US" sz="2400" b="1" i="1" dirty="0" err="1" smtClean="0">
                <a:solidFill>
                  <a:schemeClr val="accent5"/>
                </a:solidFill>
              </a:rPr>
              <a:t>behaviour</a:t>
            </a:r>
            <a:endParaRPr lang="en-US" sz="2400" b="1" i="1" dirty="0" smtClean="0">
              <a:solidFill>
                <a:schemeClr val="accent5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98130" y="1050826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Nomadic usage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11621" y="4018515"/>
            <a:ext cx="830559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1. Similar or different between synthetic &amp; real-user testing</a:t>
            </a:r>
          </a:p>
        </p:txBody>
      </p:sp>
      <p:sp>
        <p:nvSpPr>
          <p:cNvPr id="47" name="Ellipse 46"/>
          <p:cNvSpPr/>
          <p:nvPr/>
        </p:nvSpPr>
        <p:spPr>
          <a:xfrm>
            <a:off x="7189731" y="2908464"/>
            <a:ext cx="1844041" cy="657873"/>
          </a:xfrm>
          <a:prstGeom prst="ellipse">
            <a:avLst/>
          </a:prstGeom>
          <a:solidFill>
            <a:srgbClr val="BEC1D4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ZoneTexte 47"/>
          <p:cNvSpPr txBox="1"/>
          <p:nvPr/>
        </p:nvSpPr>
        <p:spPr>
          <a:xfrm>
            <a:off x="7438036" y="2897034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cache</a:t>
            </a:r>
          </a:p>
        </p:txBody>
      </p:sp>
      <p:sp>
        <p:nvSpPr>
          <p:cNvPr id="49" name="Ellipse 48"/>
          <p:cNvSpPr/>
          <p:nvPr/>
        </p:nvSpPr>
        <p:spPr>
          <a:xfrm>
            <a:off x="5771861" y="657883"/>
            <a:ext cx="1844041" cy="657873"/>
          </a:xfrm>
          <a:prstGeom prst="ellipse">
            <a:avLst/>
          </a:prstGeom>
          <a:solidFill>
            <a:srgbClr val="92D050"/>
          </a:solidFill>
          <a:ln w="3175" cmpd="sng">
            <a:noFill/>
          </a:ln>
          <a:effectLst>
            <a:innerShdw blurRad="41275" dist="25400" dir="186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ZoneTexte 49"/>
          <p:cNvSpPr txBox="1"/>
          <p:nvPr/>
        </p:nvSpPr>
        <p:spPr>
          <a:xfrm>
            <a:off x="5991078" y="607871"/>
            <a:ext cx="140959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tabs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9" grpId="0" animBg="1"/>
      <p:bldP spid="38" grpId="0" animBg="1"/>
      <p:bldP spid="35" grpId="0" animBg="1"/>
      <p:bldP spid="32" grpId="0" animBg="1"/>
      <p:bldP spid="30" grpId="0" animBg="1"/>
      <p:bldP spid="29" grpId="0" animBg="1"/>
      <p:bldP spid="27" grpId="0" animBg="1"/>
      <p:bldP spid="23" grpId="0" animBg="1"/>
      <p:bldP spid="22" grpId="0" animBg="1"/>
      <p:bldP spid="21" grpId="0" animBg="1"/>
      <p:bldP spid="25" grpId="0"/>
      <p:bldP spid="28" grpId="0"/>
      <p:bldP spid="34" grpId="0"/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26" y="54153"/>
            <a:ext cx="3893715" cy="427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Title </a:t>
            </a:r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64444" y="1776072"/>
            <a:ext cx="8137596" cy="102155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/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Do All Users Benefit Equally from</a:t>
            </a:r>
          </a:p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cap="all" dirty="0" smtClean="0"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Web Performance </a:t>
            </a:r>
            <a:r>
              <a:rPr kumimoji="0" lang="en-US" sz="3800" b="0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Optimizations</a:t>
            </a:r>
            <a:r>
              <a: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41275" dist="254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41275" dist="254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36325" y="234352"/>
            <a:ext cx="8568560" cy="1411094"/>
            <a:chOff x="236325" y="486637"/>
            <a:chExt cx="8568560" cy="1881458"/>
          </a:xfrm>
        </p:grpSpPr>
        <p:sp>
          <p:nvSpPr>
            <p:cNvPr id="5" name="ZoneTexte 4"/>
            <p:cNvSpPr txBox="1"/>
            <p:nvPr/>
          </p:nvSpPr>
          <p:spPr>
            <a:xfrm>
              <a:off x="5593079" y="1203959"/>
              <a:ext cx="2994555" cy="45140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n-US" sz="1600" dirty="0" smtClean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36325" y="933450"/>
              <a:ext cx="1992525" cy="1434645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Fewer HTTP requests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750925" y="1048127"/>
              <a:ext cx="1630575" cy="1028986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Expires header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4876904" y="486637"/>
              <a:ext cx="1402081" cy="1434645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CSS at the top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595085" y="1048127"/>
              <a:ext cx="2209800" cy="1028986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Accelerate rendering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812256" y="2884713"/>
            <a:ext cx="7760865" cy="2128857"/>
            <a:chOff x="826769" y="3730170"/>
            <a:chExt cx="7760865" cy="283847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876904" y="4079980"/>
              <a:ext cx="1417215" cy="794803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CDN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826769" y="3730170"/>
              <a:ext cx="1402081" cy="873154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Gzip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110990" y="5225050"/>
              <a:ext cx="1786694" cy="1243453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JS at the bottom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2834718" y="3730170"/>
              <a:ext cx="1798372" cy="1144613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Reduce size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6294119" y="5076525"/>
              <a:ext cx="2293515" cy="1243452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</a:t>
              </a:r>
            </a:p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(thanks Steve)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1520995" y="4974925"/>
              <a:ext cx="1939160" cy="1593719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Defer </a:t>
              </a:r>
            </a:p>
            <a:p>
              <a:pPr algn="ctr"/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third-party content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6595085" y="3730170"/>
              <a:ext cx="1992549" cy="1144613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Avoid redirects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uy online or ecommerce concept with laptop in green grass Stock Photo - 7387163"/>
          <p:cNvPicPr>
            <a:picLocks noChangeAspect="1" noChangeArrowheads="1"/>
          </p:cNvPicPr>
          <p:nvPr/>
        </p:nvPicPr>
        <p:blipFill>
          <a:blip r:embed="rId3"/>
          <a:srcRect t="8354" b="4762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82586" y="557213"/>
            <a:ext cx="5811837" cy="1021556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Real Life Example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/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e-retail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web site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59029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smtClean="0"/>
              <a:t>Methodology</a:t>
            </a:r>
            <a:endParaRPr lang="en-US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325" y="685800"/>
            <a:ext cx="8702328" cy="3729038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synthetic_monitoring()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optimization	()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while not improved(synthetic_monitoring()):</a:t>
            </a:r>
          </a:p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optimization()</a:t>
            </a:r>
          </a:p>
          <a:p>
            <a:pPr marL="0">
              <a:spcBef>
                <a:spcPts val="0"/>
              </a:spcBef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400" i="1" smtClean="0">
                <a:solidFill>
                  <a:srgbClr val="538022"/>
                </a:solidFill>
                <a:latin typeface="Courier New" pitchFamily="49" charset="0"/>
                <a:cs typeface="Courier New" pitchFamily="49" charset="0"/>
              </a:rPr>
              <a:t>//responsetime is better!</a:t>
            </a: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real_user_monitoring()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/>
          <p:cNvSpPr txBox="1">
            <a:spLocks/>
          </p:cNvSpPr>
          <p:nvPr/>
        </p:nvSpPr>
        <p:spPr>
          <a:xfrm>
            <a:off x="0" y="4122057"/>
            <a:ext cx="9144000" cy="102144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SzPct val="100000"/>
              <a:defRPr/>
            </a:pPr>
            <a:endParaRPr lang="en-US" sz="2800" b="1" i="1" smtClean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synthetic trend</a:t>
            </a:r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76200" y="4075187"/>
            <a:ext cx="8896350" cy="1015663"/>
            <a:chOff x="76200" y="4075187"/>
            <a:chExt cx="8896350" cy="1015663"/>
          </a:xfrm>
        </p:grpSpPr>
        <p:sp>
          <p:nvSpPr>
            <p:cNvPr id="8" name="ZoneTexte 7"/>
            <p:cNvSpPr txBox="1"/>
            <p:nvPr/>
          </p:nvSpPr>
          <p:spPr>
            <a:xfrm>
              <a:off x="76200" y="4075187"/>
              <a:ext cx="2277145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Fewer requests  </a:t>
              </a:r>
            </a:p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&amp; Compression</a:t>
              </a: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2277145" y="4160911"/>
              <a:ext cx="457846" cy="728663"/>
            </a:xfrm>
            <a:prstGeom prst="rightArrow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658792" y="4075187"/>
              <a:ext cx="1665559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35%</a:t>
              </a:r>
            </a:p>
            <a:p>
              <a:pPr algn="ctr"/>
              <a:r>
                <a:rPr lang="en-US" sz="2000" b="1" smtClean="0">
                  <a:solidFill>
                    <a:schemeClr val="bg1"/>
                  </a:solidFill>
                </a:rPr>
                <a:t>Reduction in page size</a:t>
              </a:r>
            </a:p>
          </p:txBody>
        </p:sp>
        <p:sp>
          <p:nvSpPr>
            <p:cNvPr id="11" name="Flèche droite 10"/>
            <p:cNvSpPr/>
            <p:nvPr/>
          </p:nvSpPr>
          <p:spPr>
            <a:xfrm>
              <a:off x="4268540" y="4160911"/>
              <a:ext cx="457846" cy="728663"/>
            </a:xfrm>
            <a:prstGeom prst="rightArrow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noFill/>
            </a:ln>
            <a:effectLst>
              <a:innerShdw blurRad="41275" dist="25400" dir="186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50186" y="4101227"/>
              <a:ext cx="4322364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30% quicker start rendering</a:t>
              </a:r>
            </a:p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23% quicker page load time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33085" y="1102659"/>
            <a:ext cx="8910915" cy="2947128"/>
            <a:chOff x="233085" y="1102659"/>
            <a:chExt cx="8910915" cy="2947128"/>
          </a:xfrm>
        </p:grpSpPr>
        <p:pic>
          <p:nvPicPr>
            <p:cNvPr id="4" name="Imag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0400" y="1241069"/>
              <a:ext cx="5301457" cy="280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233085" y="1266469"/>
              <a:ext cx="171398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4"/>
                  </a:solidFill>
                </a:rPr>
                <a:t>Page Size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231857" y="1102659"/>
              <a:ext cx="1912143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</a:rPr>
                <a:t>Page Load Time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33085" y="1648784"/>
              <a:ext cx="1634218" cy="15696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4"/>
                  </a:solidFill>
                </a:rPr>
                <a:t>2.5 Mb</a:t>
              </a:r>
            </a:p>
            <a:p>
              <a:pPr algn="ctr"/>
              <a:endParaRPr lang="en-US" sz="2400" b="1" smtClean="0">
                <a:solidFill>
                  <a:schemeClr val="accent4"/>
                </a:solidFill>
              </a:endParaRPr>
            </a:p>
            <a:p>
              <a:pPr algn="ctr"/>
              <a:endParaRPr lang="en-US" sz="2400" b="1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2400" b="1" smtClean="0">
                  <a:solidFill>
                    <a:schemeClr val="accent4"/>
                  </a:solidFill>
                </a:rPr>
                <a:t>1.6 Mb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440213" y="1857982"/>
              <a:ext cx="1643858" cy="156966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</a:rPr>
                <a:t>7.4 s</a:t>
              </a:r>
            </a:p>
            <a:p>
              <a:pPr algn="ctr"/>
              <a:endParaRPr lang="en-US" sz="2400" b="1" smtClean="0">
                <a:solidFill>
                  <a:srgbClr val="C00000"/>
                </a:solidFill>
              </a:endParaRPr>
            </a:p>
            <a:p>
              <a:pPr algn="ctr"/>
              <a:endParaRPr lang="en-US" sz="2400" b="1" smtClean="0">
                <a:solidFill>
                  <a:srgbClr val="C00000"/>
                </a:solidFill>
              </a:endParaRPr>
            </a:p>
            <a:p>
              <a:pPr algn="ctr"/>
              <a:r>
                <a:rPr lang="en-US" sz="2400" b="1" smtClean="0">
                  <a:solidFill>
                    <a:srgbClr val="C00000"/>
                  </a:solidFill>
                </a:rPr>
                <a:t>5.7 s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1035901" y="2210960"/>
              <a:ext cx="0" cy="43185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8184185" y="2290310"/>
              <a:ext cx="0" cy="4318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36325" y="608852"/>
            <a:ext cx="8702328" cy="42579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smtClean="0"/>
              <a:t>1st Step: Confirm trend with synthetic testing</a:t>
            </a:r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E6521"/>
      </a:accent1>
      <a:accent2>
        <a:srgbClr val="5A5B59"/>
      </a:accent2>
      <a:accent3>
        <a:srgbClr val="8D8E8D"/>
      </a:accent3>
      <a:accent4>
        <a:srgbClr val="003C80"/>
      </a:accent4>
      <a:accent5>
        <a:srgbClr val="5D638E"/>
      </a:accent5>
      <a:accent6>
        <a:srgbClr val="F79646"/>
      </a:accent6>
      <a:hlink>
        <a:srgbClr val="DF6421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ln w="3175" cmpd="sng">
          <a:noFill/>
        </a:ln>
        <a:effectLst>
          <a:innerShdw blurRad="41275" dist="25400" dir="18600000">
            <a:srgbClr val="000000">
              <a:alpha val="50000"/>
            </a:srgbClr>
          </a:inn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7EE9CDDAD914D99BB40B242790B0C" ma:contentTypeVersion="32" ma:contentTypeDescription="Crée un document." ma:contentTypeScope="" ma:versionID="9cc1e3d868f1c00f33a400d3d6aa5492">
  <xsd:schema xmlns:xsd="http://www.w3.org/2001/XMLSchema" xmlns:xs="http://www.w3.org/2001/XMLSchema" xmlns:p="http://schemas.microsoft.com/office/2006/metadata/properties" xmlns:ns1="http://schemas.microsoft.com/sharepoint/v3" xmlns:ns2="45e48d3f-de57-4ec1-af12-c1c195ae1e4a" xmlns:ns3="http://schemas.microsoft.com/sharepoint/v3/fields" targetNamespace="http://schemas.microsoft.com/office/2006/metadata/properties" ma:root="true" ma:fieldsID="a0592606683b5ae2c04e11061d0acb01" ns1:_="" ns2:_="" ns3:_="">
    <xsd:import namespace="http://schemas.microsoft.com/sharepoint/v3"/>
    <xsd:import namespace="45e48d3f-de57-4ec1-af12-c1c195ae1e4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Auteur_x0020_du_x0020_document"/>
                <xsd:element ref="ns3:_DCDateCreated" minOccurs="0"/>
                <xsd:element ref="ns2:Gamme" minOccurs="0"/>
                <xsd:element ref="ns1:Language"/>
                <xsd:element ref="ns2:produ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4" ma:displayName="Langue du document" ma:default="EN ( UK / US English )" ma:format="Dropdown" ma:internalName="Language" ma:readOnly="false">
      <xsd:simpleType>
        <xsd:restriction base="dms:Choice">
          <xsd:enumeration value="FR ( français )"/>
          <xsd:enumeration value="EN ( UK / US English )"/>
          <xsd:enumeration value="CN ( mandarin 中国 )"/>
          <xsd:enumeration value="NL ( nederlands )"/>
          <xsd:enumeration value="ES ( español/castellano )"/>
          <xsd:enumeration value="DE ( deutsch )"/>
          <xsd:enumeration value="SE ( svenska 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48d3f-de57-4ec1-af12-c1c195ae1e4a" elementFormDefault="qualified">
    <xsd:import namespace="http://schemas.microsoft.com/office/2006/documentManagement/types"/>
    <xsd:import namespace="http://schemas.microsoft.com/office/infopath/2007/PartnerControls"/>
    <xsd:element name="Auteur_x0020_du_x0020_document" ma:index="1" ma:displayName="Auteur du document" ma:description="Saisissez le trigramme de l'auteur / des auteurs du document d'origine (e.g. trigramme : Nicholas Lefloch --&gt; NLE)" ma:internalName="Auteur_x0020_du_x0020_document" ma:readOnly="false">
      <xsd:simpleType>
        <xsd:restriction base="dms:Text">
          <xsd:maxLength value="255"/>
        </xsd:restriction>
      </xsd:simpleType>
    </xsd:element>
    <xsd:element name="Gamme" ma:index="3" nillable="true" ma:displayName="Solution" ma:description="Sélectionnez toutes les gammes concernées" ma:internalName="Gam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tametrie"/>
                    <xsd:enumeration value="Newtest"/>
                    <xsd:enumeration value="Cloud Observer"/>
                  </xsd:restriction>
                </xsd:simpleType>
              </xsd:element>
            </xsd:sequence>
          </xsd:extension>
        </xsd:complexContent>
      </xsd:complexType>
    </xsd:element>
    <xsd:element name="produit" ma:index="5" nillable="true" ma:displayName="Produit / Solution" ma:description="Sélectionner une ou plusieurs catégories. S'il aucune ne convient, la saisie libre est autorisée." ma:internalName="produi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Newtest server (NOP , NEP , NMC , reporting , datawarehouse , data warehouse )"/>
                        <xsd:enumeration value="Newtest robot (Probe , Multi-Probe , NTBR , Transaction Builder, client environment , environnement client )"/>
                        <xsd:enumeration value="Datametrie Web"/>
                        <xsd:enumeration value="Datametrie Data"/>
                        <xsd:enumeration value="Datametrie RIA"/>
                        <xsd:enumeration value="Datametrie Streaming"/>
                        <xsd:enumeration value="Datametrie VoIP"/>
                        <xsd:enumeration value="Datametrie TV"/>
                        <xsd:enumeration value="Newtest for Active Monitoring"/>
                        <xsd:enumeration value="Newtest Voic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7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 ( UK / US English )</Language>
    <Auteur_x0020_du_x0020_document xmlns="45e48d3f-de57-4ec1-af12-c1c195ae1e4a">DJA</Auteur_x0020_du_x0020_document>
    <produit xmlns="45e48d3f-de57-4ec1-af12-c1c195ae1e4a"/>
    <Gamme xmlns="45e48d3f-de57-4ec1-af12-c1c195ae1e4a"/>
    <_DCDateCreated xmlns="http://schemas.microsoft.com/sharepoint/v3/fields">2012-06-18T22:00:00+00:00</_DCDateCreated>
  </documentManagement>
</p:properties>
</file>

<file path=customXml/itemProps1.xml><?xml version="1.0" encoding="utf-8"?>
<ds:datastoreItem xmlns:ds="http://schemas.openxmlformats.org/officeDocument/2006/customXml" ds:itemID="{D88D1932-6FF7-481B-AB45-E4AD4E32F7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e48d3f-de57-4ec1-af12-c1c195ae1e4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C5B52-A1EC-455B-A065-30E96FF5BE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3B8C4-C7E9-4C1E-9AE7-8D440E0360D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5e48d3f-de57-4ec1-af12-c1c195ae1e4a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1817</Words>
  <Application>Microsoft Macintosh PowerPoint</Application>
  <PresentationFormat>On-screen Show (16:9)</PresentationFormat>
  <Paragraphs>259</Paragraphs>
  <Slides>21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Do All Users Benefit Equally from  Web Performance Optimizations?</vt:lpstr>
      <vt:lpstr>Real-User MOnitoring  ≠  Synthetic testing  </vt:lpstr>
      <vt:lpstr>Slide 3</vt:lpstr>
      <vt:lpstr>Proof by example</vt:lpstr>
      <vt:lpstr>Some Differences between synthetic tests &amp; RUM</vt:lpstr>
      <vt:lpstr>Back to the Title </vt:lpstr>
      <vt:lpstr>Real Life Example  e-retail web site</vt:lpstr>
      <vt:lpstr>Methodology</vt:lpstr>
      <vt:lpstr>synthetic trend</vt:lpstr>
      <vt:lpstr>What about real users ?</vt:lpstr>
      <vt:lpstr>Back to the title again</vt:lpstr>
      <vt:lpstr>User satisfaction</vt:lpstr>
      <vt:lpstr>The Device effect </vt:lpstr>
      <vt:lpstr>The Network effect </vt:lpstr>
      <vt:lpstr>The ‘CPU’ effect</vt:lpstr>
      <vt:lpstr>The Browser Effect</vt:lpstr>
      <vt:lpstr>The Browser Effect</vt:lpstr>
      <vt:lpstr>conclusion</vt:lpstr>
      <vt:lpstr>conclusion</vt:lpstr>
      <vt:lpstr>Slide 20</vt:lpstr>
      <vt:lpstr>Thank you!</vt:lpstr>
    </vt:vector>
  </TitlesOfParts>
  <Company>Indexel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ip-label PowerPoint presentation</dc:title>
  <dc:subject>ip-label</dc:subject>
  <dc:creator>Dan Jayes</dc:creator>
  <cp:lastModifiedBy>Sophia DeMartini</cp:lastModifiedBy>
  <cp:revision>240</cp:revision>
  <dcterms:created xsi:type="dcterms:W3CDTF">2012-10-17T16:35:46Z</dcterms:created>
  <dcterms:modified xsi:type="dcterms:W3CDTF">2012-10-17T16:36:02Z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0x0101004217EE9CDDAD914D99BB40B242790B0C</vt:lpwstr>
  </property>
</Properties>
</file>